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312" r:id="rId3"/>
    <p:sldId id="313" r:id="rId4"/>
    <p:sldId id="306" r:id="rId5"/>
    <p:sldId id="307" r:id="rId6"/>
    <p:sldId id="278" r:id="rId7"/>
    <p:sldId id="265" r:id="rId8"/>
    <p:sldId id="308" r:id="rId9"/>
    <p:sldId id="309" r:id="rId10"/>
    <p:sldId id="277" r:id="rId11"/>
    <p:sldId id="310" r:id="rId12"/>
    <p:sldId id="280" r:id="rId13"/>
    <p:sldId id="311" r:id="rId14"/>
    <p:sldId id="294" r:id="rId15"/>
    <p:sldId id="274" r:id="rId16"/>
    <p:sldId id="273" r:id="rId17"/>
    <p:sldId id="301"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72172" autoAdjust="0"/>
  </p:normalViewPr>
  <p:slideViewPr>
    <p:cSldViewPr snapToGrid="0">
      <p:cViewPr varScale="1">
        <p:scale>
          <a:sx n="50" d="100"/>
          <a:sy n="50" d="100"/>
        </p:scale>
        <p:origin x="-1944" y="-102"/>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0C52D4-275F-4B87-8D02-9F4390CFD303}" type="datetimeFigureOut">
              <a:rPr lang="en-US" smtClean="0"/>
              <a:pPr/>
              <a:t>12/27/2016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1FE062-C944-4EE8-B963-7F5EF0C2073E}" type="slidenum">
              <a:rPr lang="en-US" smtClean="0"/>
              <a:pPr/>
              <a:t>‹#›</a:t>
            </a:fld>
            <a:endParaRPr lang="en-US"/>
          </a:p>
        </p:txBody>
      </p:sp>
    </p:spTree>
    <p:extLst>
      <p:ext uri="{BB962C8B-B14F-4D97-AF65-F5344CB8AC3E}">
        <p14:creationId xmlns="" xmlns:p14="http://schemas.microsoft.com/office/powerpoint/2010/main" val="4008347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n-BD" dirty="0" smtClean="0"/>
              <a:t>মহাকর্ষ-অভিকর্ষ</a:t>
            </a:r>
            <a:r>
              <a:rPr lang="bn-BD" baseline="0" dirty="0" smtClean="0"/>
              <a:t> বুঝাতে ছবিটি ব্যবহার করা হয়েছে।</a:t>
            </a:r>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1</a:t>
            </a:fld>
            <a:endParaRPr lang="en-US"/>
          </a:p>
        </p:txBody>
      </p:sp>
    </p:spTree>
    <p:extLst>
      <p:ext uri="{BB962C8B-B14F-4D97-AF65-F5344CB8AC3E}">
        <p14:creationId xmlns="" xmlns:p14="http://schemas.microsoft.com/office/powerpoint/2010/main" val="599368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bn-BD" dirty="0" smtClean="0"/>
              <a:t>দ্বিতীয় সূত্রানুযায়ী বেগ এবং</a:t>
            </a:r>
            <a:r>
              <a:rPr lang="bn-BD" baseline="0" dirty="0" smtClean="0"/>
              <a:t> সময় পরসস্পরের সমানুপাতিক। অর্থাৎ সময় বাড়ার সাথে সাথে বেগ সমান হারে বাড়তে থাকবে। </a:t>
            </a:r>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14</a:t>
            </a:fld>
            <a:endParaRPr lang="en-US"/>
          </a:p>
        </p:txBody>
      </p:sp>
    </p:spTree>
    <p:extLst>
      <p:ext uri="{BB962C8B-B14F-4D97-AF65-F5344CB8AC3E}">
        <p14:creationId xmlns="" xmlns:p14="http://schemas.microsoft.com/office/powerpoint/2010/main" val="465696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mc:AlternateContent xmlns:mc="http://schemas.openxmlformats.org/markup-compatibility/2006">
        <mc:Choice xmlns="" xmlns:a14="http://schemas.microsoft.com/office/drawing/2010/main" Requires="a14">
          <p:sp>
            <p:nvSpPr>
              <p:cNvPr id="3" name="Notes Placeholder 2"/>
              <p:cNvSpPr>
                <a:spLocks noGrp="1"/>
              </p:cNvSpPr>
              <p:nvPr>
                <p:ph type="body" idx="1"/>
              </p:nvPr>
            </p:nvSpPr>
            <p:spPr/>
            <p:txBody>
              <a:bodyPr/>
              <a:lstStyle/>
              <a:p>
                <a:r>
                  <a:rPr lang="bn-BD" sz="2800" dirty="0" smtClean="0"/>
                  <a:t>শিক্ষার্থীদের</a:t>
                </a:r>
                <a:r>
                  <a:rPr lang="bn-BD" sz="2800" baseline="0" dirty="0" smtClean="0"/>
                  <a:t> এলোমেলো করেও প্রশ্ন করা যেতে পারে। যেমন ১নং এর পর ৪ নং প্রশ্ন</a:t>
                </a:r>
                <a:r>
                  <a:rPr lang="bn-BD" sz="2800" baseline="0" dirty="0" smtClean="0"/>
                  <a:t>। ১) অভিকর্ষ   ২) বিষুব অঞ্চলে।  ৩) </a:t>
                </a:r>
                <a14:m>
                  <m:oMath xmlns:m="http://schemas.openxmlformats.org/officeDocument/2006/math">
                    <m:sSup>
                      <m:sSupPr>
                        <m:ctrlPr>
                          <a:rPr lang="bn-BD" sz="2800" i="1" baseline="0" smtClean="0">
                            <a:latin typeface="Cambria Math" panose="02040503050406030204" pitchFamily="18" charset="0"/>
                          </a:rPr>
                        </m:ctrlPr>
                      </m:sSupPr>
                      <m:e>
                        <m:r>
                          <a:rPr lang="en-US" sz="2800" b="0" i="1" baseline="0" smtClean="0">
                            <a:latin typeface="Cambria Math" panose="02040503050406030204" pitchFamily="18" charset="0"/>
                          </a:rPr>
                          <m:t>9</m:t>
                        </m:r>
                        <m:r>
                          <a:rPr lang="en-US" sz="2800" b="0" i="1" baseline="0" smtClean="0">
                            <a:latin typeface="Cambria Math" panose="02040503050406030204" pitchFamily="18" charset="0"/>
                          </a:rPr>
                          <m:t>.</m:t>
                        </m:r>
                        <m:r>
                          <a:rPr lang="en-US" sz="2800" b="0" i="1" baseline="0" smtClean="0">
                            <a:latin typeface="Cambria Math" panose="02040503050406030204" pitchFamily="18" charset="0"/>
                          </a:rPr>
                          <m:t>8</m:t>
                        </m:r>
                        <m:r>
                          <a:rPr lang="en-US" sz="2800" b="0" i="1" baseline="0" smtClean="0">
                            <a:latin typeface="Cambria Math" panose="02040503050406030204" pitchFamily="18" charset="0"/>
                          </a:rPr>
                          <m:t>𝑚𝑠</m:t>
                        </m:r>
                      </m:e>
                      <m:sup>
                        <m:r>
                          <a:rPr lang="en-US" sz="2800" b="0" i="1" baseline="0" smtClean="0">
                            <a:latin typeface="Cambria Math" panose="02040503050406030204" pitchFamily="18" charset="0"/>
                          </a:rPr>
                          <m:t>−</m:t>
                        </m:r>
                        <m:r>
                          <a:rPr lang="en-US" sz="2800" b="0" i="1" baseline="0" smtClean="0">
                            <a:latin typeface="Cambria Math" panose="02040503050406030204" pitchFamily="18" charset="0"/>
                          </a:rPr>
                          <m:t>2</m:t>
                        </m:r>
                      </m:sup>
                    </m:sSup>
                    <m:r>
                      <a:rPr lang="en-US" sz="2800" b="0" i="1" baseline="0" smtClean="0">
                        <a:latin typeface="Cambria Math" panose="02040503050406030204" pitchFamily="18" charset="0"/>
                      </a:rPr>
                      <m:t>  </m:t>
                    </m:r>
                    <m:r>
                      <a:rPr lang="bn-BD" sz="2800" b="0" i="0" baseline="0" smtClean="0">
                        <a:latin typeface="Cambria Math" panose="02040503050406030204" pitchFamily="18" charset="0"/>
                      </a:rPr>
                      <m:t>  </m:t>
                    </m:r>
                    <m:r>
                      <a:rPr lang="bn-BD" sz="2800" b="0" i="0" baseline="0" smtClean="0">
                        <a:latin typeface="Cambria Math" panose="02040503050406030204" pitchFamily="18" charset="0"/>
                      </a:rPr>
                      <m:t>৪</m:t>
                    </m:r>
                    <m:r>
                      <a:rPr lang="bn-BD" sz="2800" b="0" i="0" baseline="0" smtClean="0">
                        <a:latin typeface="Cambria Math" panose="02040503050406030204" pitchFamily="18" charset="0"/>
                      </a:rPr>
                      <m:t>) </m:t>
                    </m:r>
                    <m:r>
                      <a:rPr lang="en-US" sz="2800" b="0" i="1" baseline="0" smtClean="0">
                        <a:latin typeface="Cambria Math" panose="02040503050406030204" pitchFamily="18" charset="0"/>
                      </a:rPr>
                      <m:t>h</m:t>
                    </m:r>
                    <m:sSup>
                      <m:sSupPr>
                        <m:ctrlPr>
                          <a:rPr lang="bn-BD" sz="2800" i="1" baseline="0" smtClean="0">
                            <a:latin typeface="Cambria Math" panose="02040503050406030204" pitchFamily="18" charset="0"/>
                          </a:rPr>
                        </m:ctrlPr>
                      </m:sSupPr>
                      <m:e>
                        <m:r>
                          <a:rPr lang="bn-BD" sz="2800" i="1" baseline="0" smtClean="0">
                            <a:latin typeface="Cambria Math" panose="02040503050406030204" pitchFamily="18" charset="0"/>
                          </a:rPr>
                          <m:t>∞</m:t>
                        </m:r>
                        <m:r>
                          <a:rPr lang="en-US" sz="2800" b="0" i="1" baseline="0" smtClean="0">
                            <a:latin typeface="Cambria Math" panose="02040503050406030204" pitchFamily="18" charset="0"/>
                          </a:rPr>
                          <m:t>𝑡</m:t>
                        </m:r>
                      </m:e>
                      <m:sup>
                        <m:r>
                          <a:rPr lang="en-US" sz="2800" b="0" i="1" baseline="0" smtClean="0">
                            <a:latin typeface="Cambria Math" panose="02040503050406030204" pitchFamily="18" charset="0"/>
                          </a:rPr>
                          <m:t>2</m:t>
                        </m:r>
                      </m:sup>
                    </m:sSup>
                    <m:r>
                      <a:rPr lang="en-US" sz="2800" b="0" i="1" baseline="0" smtClean="0">
                        <a:latin typeface="Cambria Math" panose="02040503050406030204" pitchFamily="18" charset="0"/>
                      </a:rPr>
                      <m:t> </m:t>
                    </m:r>
                  </m:oMath>
                </a14:m>
                <a:endParaRPr lang="en-US" sz="2800" dirty="0"/>
              </a:p>
            </p:txBody>
          </p:sp>
        </mc:Choice>
        <mc:Fallback>
          <p:sp>
            <p:nvSpPr>
              <p:cNvPr id="3" name="Notes Placeholder 2"/>
              <p:cNvSpPr>
                <a:spLocks noGrp="1"/>
              </p:cNvSpPr>
              <p:nvPr>
                <p:ph type="body" idx="1"/>
              </p:nvPr>
            </p:nvSpPr>
            <p:spPr/>
            <p:txBody>
              <a:bodyPr/>
              <a:lstStyle/>
              <a:p>
                <a:r>
                  <a:rPr lang="bn-BD" sz="2800" dirty="0" smtClean="0"/>
                  <a:t>শিক্ষার্থীদের</a:t>
                </a:r>
                <a:r>
                  <a:rPr lang="bn-BD" sz="2800" baseline="0" dirty="0" smtClean="0"/>
                  <a:t> এলোমেলো করেও প্রশ্ন করা যেতে পারে। যেমন ১নং এর পর ৪ নং প্রশ্ন। ১) অভিকর্ষ   ২) বিষুব অঞ্চলে।  ৩) </a:t>
                </a:r>
                <a:r>
                  <a:rPr lang="bn-BD" sz="2800" i="0" baseline="0" smtClean="0">
                    <a:latin typeface="Cambria Math" panose="02040503050406030204" pitchFamily="18" charset="0"/>
                  </a:rPr>
                  <a:t>〖</a:t>
                </a:r>
                <a:r>
                  <a:rPr lang="en-US" sz="2800" b="0" i="0" baseline="0" smtClean="0">
                    <a:latin typeface="Cambria Math" panose="02040503050406030204" pitchFamily="18" charset="0"/>
                  </a:rPr>
                  <a:t>9.8𝑚𝑠</a:t>
                </a:r>
                <a:r>
                  <a:rPr lang="bn-BD" sz="2800" b="0" i="0" baseline="0" smtClean="0">
                    <a:latin typeface="Cambria Math" panose="02040503050406030204" pitchFamily="18" charset="0"/>
                  </a:rPr>
                  <a:t>〗^(</a:t>
                </a:r>
                <a:r>
                  <a:rPr lang="en-US" sz="2800" b="0" i="0" baseline="0" smtClean="0">
                    <a:latin typeface="Cambria Math" panose="02040503050406030204" pitchFamily="18" charset="0"/>
                  </a:rPr>
                  <a:t>−2</a:t>
                </a:r>
                <a:r>
                  <a:rPr lang="bn-BD" sz="2800" b="0" i="0" baseline="0" smtClean="0">
                    <a:latin typeface="Cambria Math" panose="02040503050406030204" pitchFamily="18" charset="0"/>
                  </a:rPr>
                  <a:t>)  ৪) </a:t>
                </a:r>
                <a:r>
                  <a:rPr lang="en-US" sz="2800" b="0" i="0" baseline="0" smtClean="0">
                    <a:latin typeface="Cambria Math" panose="02040503050406030204" pitchFamily="18" charset="0"/>
                  </a:rPr>
                  <a:t>ℎ</a:t>
                </a:r>
                <a:r>
                  <a:rPr lang="bn-BD" sz="2800" i="0" baseline="0" smtClean="0">
                    <a:latin typeface="Cambria Math" panose="02040503050406030204" pitchFamily="18" charset="0"/>
                  </a:rPr>
                  <a:t>〖∞</a:t>
                </a:r>
                <a:r>
                  <a:rPr lang="en-US" sz="2800" b="0" i="0" baseline="0" smtClean="0">
                    <a:latin typeface="Cambria Math" panose="02040503050406030204" pitchFamily="18" charset="0"/>
                  </a:rPr>
                  <a:t>𝑡</a:t>
                </a:r>
                <a:r>
                  <a:rPr lang="bn-BD" sz="2800" b="0" i="0" baseline="0" smtClean="0">
                    <a:latin typeface="Cambria Math" panose="02040503050406030204" pitchFamily="18" charset="0"/>
                  </a:rPr>
                  <a:t>〗^</a:t>
                </a:r>
                <a:r>
                  <a:rPr lang="en-US" sz="2800" b="0" i="0" baseline="0" smtClean="0">
                    <a:latin typeface="Cambria Math" panose="02040503050406030204" pitchFamily="18" charset="0"/>
                  </a:rPr>
                  <a:t>2  </a:t>
                </a:r>
                <a:endParaRPr lang="en-US" sz="2800" dirty="0"/>
              </a:p>
            </p:txBody>
          </p:sp>
        </mc:Fallback>
      </mc:AlternateContent>
      <p:sp>
        <p:nvSpPr>
          <p:cNvPr id="4" name="Slide Number Placeholder 3"/>
          <p:cNvSpPr>
            <a:spLocks noGrp="1"/>
          </p:cNvSpPr>
          <p:nvPr>
            <p:ph type="sldNum" sz="quarter" idx="10"/>
          </p:nvPr>
        </p:nvSpPr>
        <p:spPr/>
        <p:txBody>
          <a:bodyPr/>
          <a:lstStyle/>
          <a:p>
            <a:fld id="{421FE062-C944-4EE8-B963-7F5EF0C2073E}" type="slidenum">
              <a:rPr lang="en-US" smtClean="0"/>
              <a:pPr/>
              <a:t>15</a:t>
            </a:fld>
            <a:endParaRPr lang="en-US"/>
          </a:p>
        </p:txBody>
      </p:sp>
    </p:spTree>
    <p:extLst>
      <p:ext uri="{BB962C8B-B14F-4D97-AF65-F5344CB8AC3E}">
        <p14:creationId xmlns="" xmlns:p14="http://schemas.microsoft.com/office/powerpoint/2010/main" val="4118422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mc:AlternateContent xmlns:mc="http://schemas.openxmlformats.org/markup-compatibility/2006">
        <mc:Choice xmlns="" xmlns:a14="http://schemas.microsoft.com/office/drawing/2010/main" Requires="a14">
          <p:sp>
            <p:nvSpPr>
              <p:cNvPr id="3" name="Notes Placeholder 2"/>
              <p:cNvSpPr>
                <a:spLocks noGrp="1"/>
              </p:cNvSpPr>
              <p:nvPr>
                <p:ph type="body" idx="1"/>
              </p:nvPr>
            </p:nvSpPr>
            <p:spPr/>
            <p:txBody>
              <a:bodyPr/>
              <a:lstStyle/>
              <a:p>
                <a:r>
                  <a:rPr lang="bn-BD" baseline="0" dirty="0" smtClean="0"/>
                  <a:t>শিক্ষক, শিক্ষার্থীদের খাতায় বাড়ির কাজ করে আনার কথা বলতে পারেন।</a:t>
                </a:r>
                <a:r>
                  <a:rPr lang="en-US" baseline="0" dirty="0" smtClean="0"/>
                  <a:t/>
                </a:r>
                <a14:m>
                  <m:oMath xmlns:m="http://schemas.openxmlformats.org/officeDocument/2006/math">
                    <m:r>
                      <a:rPr lang="en-US" b="0" i="0" smtClean="0">
                        <a:latin typeface="Cambria Math" panose="02040503050406030204" pitchFamily="18" charset="0"/>
                      </a:rPr>
                      <m:t> </m:t>
                    </m:r>
                    <m:sSup>
                      <m:sSupPr>
                        <m:ctrlPr>
                          <a:rPr lang="en-US" i="1" smtClean="0">
                            <a:latin typeface="Cambria Math" panose="02040503050406030204" pitchFamily="18" charset="0"/>
                          </a:rPr>
                        </m:ctrlPr>
                      </m:sSupPr>
                      <m:e>
                        <m:r>
                          <a:rPr lang="en-US" b="0" i="1" smtClean="0">
                            <a:latin typeface="Cambria Math" panose="02040503050406030204" pitchFamily="18" charset="0"/>
                          </a:rPr>
                          <m:t>𝑣</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i="1" smtClean="0">
                            <a:latin typeface="Cambria Math" panose="02040503050406030204" pitchFamily="18" charset="0"/>
                          </a:rPr>
                        </m:ctrlPr>
                      </m:sSupPr>
                      <m:e>
                        <m:r>
                          <a:rPr lang="en-US" b="0" i="1" smtClean="0">
                            <a:latin typeface="Cambria Math" panose="02040503050406030204" pitchFamily="18" charset="0"/>
                          </a:rPr>
                          <m:t>𝑢</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rPr>
                      <m:t>𝑔h</m:t>
                    </m:r>
                  </m:oMath>
                </a14:m>
                <a:r>
                  <a:rPr lang="en-US" dirty="0" smtClean="0"/>
                  <a:t> (</a:t>
                </a:r>
                <a:r>
                  <a:rPr lang="bn-BD" dirty="0" smtClean="0"/>
                  <a:t>আদিবেগ</a:t>
                </a:r>
                <a:r>
                  <a:rPr lang="bn-BD" baseline="0" dirty="0" smtClean="0"/>
                  <a:t/>
                </a:r>
                <a:r>
                  <a:rPr lang="en-US" baseline="0" dirty="0" smtClean="0"/>
                  <a:t>u =0)</a:t>
                </a:r>
                <a:endParaRPr lang="en-US" dirty="0"/>
              </a:p>
            </p:txBody>
          </p:sp>
        </mc:Choice>
        <mc:Fallback>
          <p:sp>
            <p:nvSpPr>
              <p:cNvPr id="3" name="Notes Placeholder 2"/>
              <p:cNvSpPr>
                <a:spLocks noGrp="1"/>
              </p:cNvSpPr>
              <p:nvPr>
                <p:ph type="body" idx="1"/>
              </p:nvPr>
            </p:nvSpPr>
            <p:spPr/>
            <p:txBody>
              <a:bodyPr/>
              <a:lstStyle/>
              <a:p>
                <a:r>
                  <a:rPr lang="bn-BD" baseline="0" dirty="0" smtClean="0"/>
                  <a:t>শিক্ষক, শিক্ষার্থীদের খাতায় বাড়ির কাজ করে আনার কথা বলতে পারেন।</a:t>
                </a:r>
                <a:r>
                  <a:rPr lang="en-US" b="0" i="0" smtClean="0">
                    <a:latin typeface="Cambria Math" panose="02040503050406030204" pitchFamily="18" charset="0"/>
                  </a:rPr>
                  <a:t> 𝑣^2=𝑢^2+2𝑔ℎ</a:t>
                </a:r>
                <a:r>
                  <a:rPr lang="en-US" dirty="0" smtClean="0"/>
                  <a:t> (</a:t>
                </a:r>
                <a:r>
                  <a:rPr lang="bn-BD" dirty="0" smtClean="0"/>
                  <a:t>আদিবেগ</a:t>
                </a:r>
                <a:r>
                  <a:rPr lang="en-US" baseline="0" dirty="0" smtClean="0"/>
                  <a:t>u =0)</a:t>
                </a:r>
                <a:endParaRPr lang="en-US" dirty="0"/>
              </a:p>
            </p:txBody>
          </p:sp>
        </mc:Fallback>
      </mc:AlternateContent>
      <p:sp>
        <p:nvSpPr>
          <p:cNvPr id="4" name="Slide Number Placeholder 3"/>
          <p:cNvSpPr>
            <a:spLocks noGrp="1"/>
          </p:cNvSpPr>
          <p:nvPr>
            <p:ph type="sldNum" sz="quarter" idx="10"/>
          </p:nvPr>
        </p:nvSpPr>
        <p:spPr/>
        <p:txBody>
          <a:bodyPr/>
          <a:lstStyle/>
          <a:p>
            <a:fld id="{421FE062-C944-4EE8-B963-7F5EF0C2073E}" type="slidenum">
              <a:rPr lang="en-US" smtClean="0"/>
              <a:pPr/>
              <a:t>16</a:t>
            </a:fld>
            <a:endParaRPr lang="en-US"/>
          </a:p>
        </p:txBody>
      </p:sp>
    </p:spTree>
    <p:extLst>
      <p:ext uri="{BB962C8B-B14F-4D97-AF65-F5344CB8AC3E}">
        <p14:creationId xmlns="" xmlns:p14="http://schemas.microsoft.com/office/powerpoint/2010/main" val="1972458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18</a:t>
            </a:fld>
            <a:endParaRPr lang="en-US"/>
          </a:p>
        </p:txBody>
      </p:sp>
    </p:spTree>
    <p:extLst>
      <p:ext uri="{BB962C8B-B14F-4D97-AF65-F5344CB8AC3E}">
        <p14:creationId xmlns="" xmlns:p14="http://schemas.microsoft.com/office/powerpoint/2010/main" val="836011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n-BD" dirty="0" smtClean="0">
                <a:latin typeface="NikoshBAN" panose="02000000000000000000" pitchFamily="2" charset="0"/>
                <a:cs typeface="NikoshBAN" panose="02000000000000000000" pitchFamily="2" charset="0"/>
              </a:rPr>
              <a:t>শিক্ষক</a:t>
            </a:r>
            <a:r>
              <a:rPr lang="bn-BD" baseline="0" dirty="0" smtClean="0">
                <a:latin typeface="NikoshBAN" panose="02000000000000000000" pitchFamily="2" charset="0"/>
                <a:cs typeface="NikoshBAN" panose="02000000000000000000" pitchFamily="2" charset="0"/>
              </a:rPr>
              <a:t> শ্রেণিতে প্রশ্ন করতে পারেন, চিত্রে কী দেখতে পাচ্ছি? শিক্ষার্থীরা বলতে পারে একটি বস্তু পড়তে দেখা যাচ্ছে। শিক্ষক প্রয়োজনে শিক্ষার্থীদের সহযোগিতা করে পাঠ ঘোষণা করতে পারেন, একই সাথে পাঠ শিরোনাম বোর্ডে লিখবেন। যা ক্লাস চলাকালীন সময়ে বোর্ডে লেখা থাকবে।</a:t>
            </a:r>
            <a:endParaRPr lang="en-US" dirty="0" smtClean="0">
              <a:latin typeface="NikoshBAN" panose="02000000000000000000" pitchFamily="2" charset="0"/>
              <a:cs typeface="NikoshBAN" panose="02000000000000000000" pitchFamily="2" charset="0"/>
            </a:endParaRPr>
          </a:p>
          <a:p>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4</a:t>
            </a:fld>
            <a:endParaRPr lang="en-US"/>
          </a:p>
        </p:txBody>
      </p:sp>
    </p:spTree>
    <p:extLst>
      <p:ext uri="{BB962C8B-B14F-4D97-AF65-F5344CB8AC3E}">
        <p14:creationId xmlns="" xmlns:p14="http://schemas.microsoft.com/office/powerpoint/2010/main" val="142524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n-BD" dirty="0" smtClean="0">
                <a:latin typeface="NikoshBAN" panose="02000000000000000000" pitchFamily="2" charset="0"/>
                <a:cs typeface="NikoshBAN" panose="02000000000000000000" pitchFamily="2" charset="0"/>
              </a:rPr>
              <a:t>শিক্ষক</a:t>
            </a:r>
            <a:r>
              <a:rPr lang="bn-BD" baseline="0" dirty="0" smtClean="0">
                <a:latin typeface="NikoshBAN" panose="02000000000000000000" pitchFamily="2" charset="0"/>
                <a:cs typeface="NikoshBAN" panose="02000000000000000000" pitchFamily="2" charset="0"/>
              </a:rPr>
              <a:t> শ্রেণিতে প্রশ্ন করতে পারেন, চিত্রে কী দেখতে পাচ্ছি? শিক্ষার্থীরা বলতে পারে একটি বস্তু পড়তে দেখা যাচ্ছে। শিক্ষক প্রয়োজনে শিক্ষার্থীদের সহযোগিতা করে পাঠ ঘোষণা করতে পারেন, একই সাথে পাঠ শিরোনাম বোর্ডে লিখবেন। যা ক্লাস চলাকালীন সময়ে বোর্ডে লেখা থাকবে।</a:t>
            </a:r>
            <a:endParaRPr lang="en-US" dirty="0" smtClean="0">
              <a:latin typeface="NikoshBAN" panose="02000000000000000000" pitchFamily="2" charset="0"/>
              <a:cs typeface="NikoshBAN" panose="02000000000000000000" pitchFamily="2" charset="0"/>
            </a:endParaRPr>
          </a:p>
          <a:p>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5</a:t>
            </a:fld>
            <a:endParaRPr lang="en-US"/>
          </a:p>
        </p:txBody>
      </p:sp>
    </p:spTree>
    <p:extLst>
      <p:ext uri="{BB962C8B-B14F-4D97-AF65-F5344CB8AC3E}">
        <p14:creationId xmlns="" xmlns:p14="http://schemas.microsoft.com/office/powerpoint/2010/main" val="3542830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bn-BD" dirty="0" smtClean="0">
                <a:latin typeface="NikoshBAN" panose="02000000000000000000" pitchFamily="2" charset="0"/>
                <a:cs typeface="NikoshBAN" panose="02000000000000000000" pitchFamily="2" charset="0"/>
              </a:rPr>
              <a:t>শিক্ষক</a:t>
            </a:r>
            <a:r>
              <a:rPr lang="bn-BD" baseline="0" dirty="0" smtClean="0">
                <a:latin typeface="NikoshBAN" panose="02000000000000000000" pitchFamily="2" charset="0"/>
                <a:cs typeface="NikoshBAN" panose="02000000000000000000" pitchFamily="2" charset="0"/>
              </a:rPr>
              <a:t> শ্রেণিতে চক উপরের দিকে ছুড়ে দিয়ে প্রশ্ন করতে পারেন, চকটি ভূমিতে ফিরে আসলো কেন? শিক্ষার্থীরা বলতে পারে অভিকর্ষ বলের কারণে। </a:t>
            </a:r>
            <a:endParaRPr lang="en-US" dirty="0">
              <a:latin typeface="NikoshBAN" panose="02000000000000000000" pitchFamily="2" charset="0"/>
              <a:cs typeface="NikoshBAN" panose="02000000000000000000" pitchFamily="2" charset="0"/>
            </a:endParaRPr>
          </a:p>
        </p:txBody>
      </p:sp>
      <p:sp>
        <p:nvSpPr>
          <p:cNvPr id="4" name="Slide Number Placeholder 3"/>
          <p:cNvSpPr>
            <a:spLocks noGrp="1"/>
          </p:cNvSpPr>
          <p:nvPr>
            <p:ph type="sldNum" sz="quarter" idx="10"/>
          </p:nvPr>
        </p:nvSpPr>
        <p:spPr/>
        <p:txBody>
          <a:bodyPr/>
          <a:lstStyle/>
          <a:p>
            <a:fld id="{421FE062-C944-4EE8-B963-7F5EF0C2073E}" type="slidenum">
              <a:rPr lang="en-US" smtClean="0"/>
              <a:pPr/>
              <a:t>7</a:t>
            </a:fld>
            <a:endParaRPr lang="en-US"/>
          </a:p>
        </p:txBody>
      </p:sp>
    </p:spTree>
    <p:extLst>
      <p:ext uri="{BB962C8B-B14F-4D97-AF65-F5344CB8AC3E}">
        <p14:creationId xmlns="" xmlns:p14="http://schemas.microsoft.com/office/powerpoint/2010/main" val="1109577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n-BD" dirty="0" smtClean="0"/>
              <a:t>শিক্ষক</a:t>
            </a:r>
            <a:r>
              <a:rPr lang="bn-BD" baseline="0" dirty="0" smtClean="0"/>
              <a:t> সমীকরণ গুলো বোর্ডে লিখে দিলে ভালো হয়।</a:t>
            </a:r>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8</a:t>
            </a:fld>
            <a:endParaRPr lang="en-US"/>
          </a:p>
        </p:txBody>
      </p:sp>
    </p:spTree>
    <p:extLst>
      <p:ext uri="{BB962C8B-B14F-4D97-AF65-F5344CB8AC3E}">
        <p14:creationId xmlns="" xmlns:p14="http://schemas.microsoft.com/office/powerpoint/2010/main" val="3772124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 xmlns:a14="http://schemas.microsoft.com/office/drawing/2010/main" Requires="a14">
          <p:sp>
            <p:nvSpPr>
              <p:cNvPr id="3" name="Notes Placeholder 2"/>
              <p:cNvSpPr>
                <a:spLocks noGrp="1"/>
              </p:cNvSpPr>
              <p:nvPr>
                <p:ph type="body" idx="1"/>
              </p:nvPr>
            </p:nvSpPr>
            <p:spPr/>
            <p:txBody>
              <a:bodyPr/>
              <a:lstStyle/>
              <a:p>
                <a:r>
                  <a:rPr lang="en-US" dirty="0" smtClean="0"/>
                  <a:t>g=</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𝐺𝑀</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r>
                              <a:rPr lang="en-US" b="0" i="1" smtClean="0">
                                <a:latin typeface="Cambria Math" panose="02040503050406030204" pitchFamily="18" charset="0"/>
                              </a:rPr>
                              <m:t> </m:t>
                            </m:r>
                          </m:sup>
                        </m:sSup>
                      </m:den>
                    </m:f>
                  </m:oMath>
                </a14:m>
                <a:r>
                  <a:rPr lang="bn-BD" dirty="0" smtClean="0"/>
                  <a:t> সমীকরণে ব্যাসার্ধ্য </a:t>
                </a:r>
                <a14:m>
                  <m:oMath xmlns:m="http://schemas.openxmlformats.org/officeDocument/2006/math">
                    <m:r>
                      <a:rPr lang="en-US" b="0" i="0" smtClean="0">
                        <a:latin typeface="Cambria Math" panose="02040503050406030204" pitchFamily="18" charset="0"/>
                      </a:rPr>
                      <m:t>6</m:t>
                    </m:r>
                    <m:r>
                      <a:rPr lang="en-US" b="0" i="0" smtClean="0">
                        <a:latin typeface="Cambria Math" panose="02040503050406030204" pitchFamily="18" charset="0"/>
                      </a:rPr>
                      <m:t>.</m:t>
                    </m:r>
                    <m:r>
                      <a:rPr lang="en-US" b="0" i="0" smtClean="0">
                        <a:latin typeface="Cambria Math" panose="02040503050406030204" pitchFamily="18" charset="0"/>
                      </a:rPr>
                      <m:t>4</m:t>
                    </m:r>
                    <m:r>
                      <a:rPr lang="bn-BD"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1</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0</m:t>
                        </m:r>
                      </m:e>
                      <m:sup>
                        <m:r>
                          <a:rPr lang="en-US" b="0" i="1" smtClean="0">
                            <a:latin typeface="Cambria Math" panose="02040503050406030204" pitchFamily="18" charset="0"/>
                            <a:ea typeface="Cambria Math" panose="02040503050406030204" pitchFamily="18" charset="0"/>
                          </a:rPr>
                          <m:t>6</m:t>
                        </m:r>
                      </m:sup>
                    </m:sSup>
                    <m:r>
                      <a:rPr lang="en-US" b="0" i="1" smtClean="0">
                        <a:latin typeface="Cambria Math" panose="02040503050406030204" pitchFamily="18" charset="0"/>
                        <a:ea typeface="Cambria Math" panose="02040503050406030204" pitchFamily="18" charset="0"/>
                      </a:rPr>
                      <m:t>𝑚</m:t>
                    </m:r>
                    <m:r>
                      <a:rPr lang="en-US" b="0" i="1" smtClean="0">
                        <a:latin typeface="Cambria Math" panose="02040503050406030204" pitchFamily="18" charset="0"/>
                        <a:ea typeface="Cambria Math" panose="02040503050406030204" pitchFamily="18" charset="0"/>
                      </a:rPr>
                      <m:t> </m:t>
                    </m:r>
                    <m:r>
                      <a:rPr lang="bn-BD" b="0" i="1" smtClean="0">
                        <a:latin typeface="Cambria Math" panose="02040503050406030204" pitchFamily="18" charset="0"/>
                        <a:ea typeface="Cambria Math" panose="02040503050406030204" pitchFamily="18" charset="0"/>
                      </a:rPr>
                      <m:t>আবার</m:t>
                    </m:r>
                    <m:r>
                      <a:rPr lang="bn-BD" b="0" i="1" smtClean="0">
                        <a:latin typeface="Cambria Math" panose="02040503050406030204" pitchFamily="18" charset="0"/>
                        <a:ea typeface="Cambria Math" panose="02040503050406030204" pitchFamily="18" charset="0"/>
                      </a:rPr>
                      <m:t> </m:t>
                    </m:r>
                    <m:r>
                      <a:rPr lang="en-US" b="0" i="0" smtClean="0">
                        <a:latin typeface="Cambria Math" panose="02040503050406030204" pitchFamily="18" charset="0"/>
                      </a:rPr>
                      <m:t>6</m:t>
                    </m:r>
                    <m:r>
                      <a:rPr lang="en-US" b="0" i="0" smtClean="0">
                        <a:latin typeface="Cambria Math" panose="02040503050406030204" pitchFamily="18" charset="0"/>
                      </a:rPr>
                      <m:t>.</m:t>
                    </m:r>
                    <m:r>
                      <a:rPr lang="en-US" b="0" i="1" smtClean="0">
                        <a:latin typeface="Cambria Math" panose="02040503050406030204" pitchFamily="18" charset="0"/>
                      </a:rPr>
                      <m:t>0</m:t>
                    </m:r>
                    <m:r>
                      <a:rPr lang="bn-BD"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1</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0</m:t>
                        </m:r>
                      </m:e>
                      <m:sup>
                        <m:r>
                          <a:rPr lang="en-US" b="0" i="1" smtClean="0">
                            <a:latin typeface="Cambria Math" panose="02040503050406030204" pitchFamily="18" charset="0"/>
                            <a:ea typeface="Cambria Math" panose="02040503050406030204" pitchFamily="18" charset="0"/>
                          </a:rPr>
                          <m:t>6</m:t>
                        </m:r>
                      </m:sup>
                    </m:sSup>
                    <m:r>
                      <a:rPr lang="en-US" b="0" i="1" smtClean="0">
                        <a:latin typeface="Cambria Math" panose="02040503050406030204" pitchFamily="18" charset="0"/>
                        <a:ea typeface="Cambria Math" panose="02040503050406030204" pitchFamily="18" charset="0"/>
                      </a:rPr>
                      <m:t>𝑚</m:t>
                    </m:r>
                    <m:r>
                      <a:rPr lang="en-US" b="0" i="1" smtClean="0">
                        <a:latin typeface="Cambria Math" panose="02040503050406030204" pitchFamily="18" charset="0"/>
                        <a:ea typeface="Cambria Math" panose="02040503050406030204" pitchFamily="18" charset="0"/>
                      </a:rPr>
                      <m:t> </m:t>
                    </m:r>
                    <m:r>
                      <a:rPr lang="bn-BD" b="0" i="0" smtClean="0">
                        <a:latin typeface="Cambria Math" panose="02040503050406030204" pitchFamily="18" charset="0"/>
                        <a:ea typeface="Cambria Math" panose="02040503050406030204" pitchFamily="18" charset="0"/>
                      </a:rPr>
                      <m:t>ধরে</m:t>
                    </m:r>
                    <m:r>
                      <a:rPr lang="bn-BD" b="0" i="0" smtClean="0">
                        <a:latin typeface="Cambria Math" panose="02040503050406030204" pitchFamily="18" charset="0"/>
                        <a:ea typeface="Cambria Math" panose="02040503050406030204" pitchFamily="18" charset="0"/>
                      </a:rPr>
                      <m:t> </m:t>
                    </m:r>
                    <m:r>
                      <a:rPr lang="bn-BD" b="0" i="0" smtClean="0">
                        <a:latin typeface="Cambria Math" panose="02040503050406030204" pitchFamily="18" charset="0"/>
                        <a:ea typeface="Cambria Math" panose="02040503050406030204" pitchFamily="18" charset="0"/>
                      </a:rPr>
                      <m:t>হিসাব</m:t>
                    </m:r>
                    <m:r>
                      <a:rPr lang="bn-BD" b="0" i="0" smtClean="0">
                        <a:latin typeface="Cambria Math" panose="02040503050406030204" pitchFamily="18" charset="0"/>
                        <a:ea typeface="Cambria Math" panose="02040503050406030204" pitchFamily="18" charset="0"/>
                      </a:rPr>
                      <m:t> </m:t>
                    </m:r>
                    <m:r>
                      <a:rPr lang="bn-BD" b="0" i="0" smtClean="0">
                        <a:latin typeface="Cambria Math" panose="02040503050406030204" pitchFamily="18" charset="0"/>
                        <a:ea typeface="Cambria Math" panose="02040503050406030204" pitchFamily="18" charset="0"/>
                      </a:rPr>
                      <m:t>করা</m:t>
                    </m:r>
                    <m:r>
                      <a:rPr lang="bn-BD" b="0" i="0" smtClean="0">
                        <a:latin typeface="Cambria Math" panose="02040503050406030204" pitchFamily="18" charset="0"/>
                        <a:ea typeface="Cambria Math" panose="02040503050406030204" pitchFamily="18" charset="0"/>
                      </a:rPr>
                      <m:t> </m:t>
                    </m:r>
                    <m:r>
                      <a:rPr lang="bn-BD" b="0" i="0" smtClean="0">
                        <a:latin typeface="Cambria Math" panose="02040503050406030204" pitchFamily="18" charset="0"/>
                        <a:ea typeface="Cambria Math" panose="02040503050406030204" pitchFamily="18" charset="0"/>
                      </a:rPr>
                      <m:t>যেতে</m:t>
                    </m:r>
                    <m:r>
                      <a:rPr lang="bn-BD" b="0" i="0" smtClean="0">
                        <a:latin typeface="Cambria Math" panose="02040503050406030204" pitchFamily="18" charset="0"/>
                        <a:ea typeface="Cambria Math" panose="02040503050406030204" pitchFamily="18" charset="0"/>
                      </a:rPr>
                      <m:t> </m:t>
                    </m:r>
                    <m:r>
                      <a:rPr lang="bn-BD" b="0" i="0" smtClean="0">
                        <a:latin typeface="Cambria Math" panose="02040503050406030204" pitchFamily="18" charset="0"/>
                        <a:ea typeface="Cambria Math" panose="02040503050406030204" pitchFamily="18" charset="0"/>
                      </a:rPr>
                      <m:t>পারে</m:t>
                    </m:r>
                  </m:oMath>
                </a14:m>
                <a:r>
                  <a:rPr lang="bn-BD" dirty="0" smtClean="0"/>
                  <a:t>।</a:t>
                </a:r>
                <a:endParaRPr lang="en-US" dirty="0"/>
              </a:p>
            </p:txBody>
          </p:sp>
        </mc:Choice>
        <mc:Fallback>
          <p:sp>
            <p:nvSpPr>
              <p:cNvPr id="3" name="Notes Placeholder 2"/>
              <p:cNvSpPr>
                <a:spLocks noGrp="1"/>
              </p:cNvSpPr>
              <p:nvPr>
                <p:ph type="body" idx="1"/>
              </p:nvPr>
            </p:nvSpPr>
            <p:spPr/>
            <p:txBody>
              <a:bodyPr/>
              <a:lstStyle/>
              <a:p>
                <a:r>
                  <a:rPr lang="en-US" dirty="0" smtClean="0"/>
                  <a:t>g=</a:t>
                </a:r>
                <a:r>
                  <a:rPr lang="en-US" b="0" i="0" smtClean="0">
                    <a:latin typeface="Cambria Math" panose="02040503050406030204" pitchFamily="18" charset="0"/>
                  </a:rPr>
                  <a:t>𝐺𝑀/𝑅^(2 ) </a:t>
                </a:r>
                <a:r>
                  <a:rPr lang="bn-BD" dirty="0" smtClean="0"/>
                  <a:t> সমীকরণে ব্যাসার্ধ্য </a:t>
                </a:r>
                <a:r>
                  <a:rPr lang="en-US" b="0" i="0" smtClean="0">
                    <a:latin typeface="Cambria Math" panose="02040503050406030204" pitchFamily="18" charset="0"/>
                  </a:rPr>
                  <a:t>6.4</a:t>
                </a:r>
                <a:r>
                  <a:rPr lang="bn-BD" i="0" smtClean="0">
                    <a:latin typeface="Cambria Math" panose="02040503050406030204" pitchFamily="18" charset="0"/>
                    <a:ea typeface="Cambria Math" panose="02040503050406030204" pitchFamily="18" charset="0"/>
                  </a:rPr>
                  <a:t>×</a:t>
                </a:r>
                <a:r>
                  <a:rPr lang="en-US" b="0" i="0" smtClean="0">
                    <a:latin typeface="Cambria Math" panose="02040503050406030204" pitchFamily="18" charset="0"/>
                    <a:ea typeface="Cambria Math" panose="02040503050406030204" pitchFamily="18" charset="0"/>
                  </a:rPr>
                  <a:t>10^6 𝑚 </a:t>
                </a:r>
                <a:r>
                  <a:rPr lang="bn-BD" b="0" i="0" smtClean="0">
                    <a:latin typeface="Cambria Math" panose="02040503050406030204" pitchFamily="18" charset="0"/>
                    <a:ea typeface="Cambria Math" panose="02040503050406030204" pitchFamily="18" charset="0"/>
                  </a:rPr>
                  <a:t>আবার </a:t>
                </a:r>
                <a:r>
                  <a:rPr lang="en-US" b="0" i="0" smtClean="0">
                    <a:latin typeface="Cambria Math" panose="02040503050406030204" pitchFamily="18" charset="0"/>
                  </a:rPr>
                  <a:t>6.0</a:t>
                </a:r>
                <a:r>
                  <a:rPr lang="bn-BD" i="0" smtClean="0">
                    <a:latin typeface="Cambria Math" panose="02040503050406030204" pitchFamily="18" charset="0"/>
                    <a:ea typeface="Cambria Math" panose="02040503050406030204" pitchFamily="18" charset="0"/>
                  </a:rPr>
                  <a:t>×</a:t>
                </a:r>
                <a:r>
                  <a:rPr lang="en-US" b="0" i="0" smtClean="0">
                    <a:latin typeface="Cambria Math" panose="02040503050406030204" pitchFamily="18" charset="0"/>
                    <a:ea typeface="Cambria Math" panose="02040503050406030204" pitchFamily="18" charset="0"/>
                  </a:rPr>
                  <a:t>10^6 𝑚 </a:t>
                </a:r>
                <a:r>
                  <a:rPr lang="bn-BD" b="0" i="0" smtClean="0">
                    <a:latin typeface="Cambria Math" panose="02040503050406030204" pitchFamily="18" charset="0"/>
                    <a:ea typeface="Cambria Math" panose="02040503050406030204" pitchFamily="18" charset="0"/>
                  </a:rPr>
                  <a:t>ধরে হিসাব করা যেতে পারে</a:t>
                </a:r>
                <a:r>
                  <a:rPr lang="bn-BD" dirty="0" smtClean="0"/>
                  <a:t>।</a:t>
                </a:r>
                <a:endParaRPr lang="en-US" dirty="0"/>
              </a:p>
            </p:txBody>
          </p:sp>
        </mc:Fallback>
      </mc:AlternateContent>
      <p:sp>
        <p:nvSpPr>
          <p:cNvPr id="4" name="Slide Number Placeholder 3"/>
          <p:cNvSpPr>
            <a:spLocks noGrp="1"/>
          </p:cNvSpPr>
          <p:nvPr>
            <p:ph type="sldNum" sz="quarter" idx="10"/>
          </p:nvPr>
        </p:nvSpPr>
        <p:spPr/>
        <p:txBody>
          <a:bodyPr/>
          <a:lstStyle/>
          <a:p>
            <a:fld id="{421FE062-C944-4EE8-B963-7F5EF0C2073E}" type="slidenum">
              <a:rPr lang="en-US" smtClean="0"/>
              <a:pPr/>
              <a:t>9</a:t>
            </a:fld>
            <a:endParaRPr lang="en-US"/>
          </a:p>
        </p:txBody>
      </p:sp>
    </p:spTree>
    <p:extLst>
      <p:ext uri="{BB962C8B-B14F-4D97-AF65-F5344CB8AC3E}">
        <p14:creationId xmlns="" xmlns:p14="http://schemas.microsoft.com/office/powerpoint/2010/main" val="857540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bn-BD" dirty="0" smtClean="0"/>
              <a:t>বাতাসের</a:t>
            </a:r>
            <a:r>
              <a:rPr lang="bn-BD" baseline="0" dirty="0" smtClean="0"/>
              <a:t> বাধা না থাকলে, একই উচ্চতা থেকে পড়লে এক সাথে পড়তে পারে।</a:t>
            </a:r>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10</a:t>
            </a:fld>
            <a:endParaRPr lang="en-US"/>
          </a:p>
        </p:txBody>
      </p:sp>
    </p:spTree>
    <p:extLst>
      <p:ext uri="{BB962C8B-B14F-4D97-AF65-F5344CB8AC3E}">
        <p14:creationId xmlns="" xmlns:p14="http://schemas.microsoft.com/office/powerpoint/2010/main" val="1477130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bn-BD" dirty="0" smtClean="0"/>
              <a:t>বায়ুপূর্ণ অবস্থায়</a:t>
            </a:r>
            <a:r>
              <a:rPr lang="bn-BD" baseline="0" dirty="0" smtClean="0"/>
              <a:t> পাখির পালকটি ধীর গতিতে পড়ছে, কয়েন দ্রুত পড়ছে। বায়ু শূণ্য অবস্থায় পালক ও কয়েন একসাথে নিচে পড়ছে।</a:t>
            </a:r>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12</a:t>
            </a:fld>
            <a:endParaRPr lang="en-US"/>
          </a:p>
        </p:txBody>
      </p:sp>
    </p:spTree>
    <p:extLst>
      <p:ext uri="{BB962C8B-B14F-4D97-AF65-F5344CB8AC3E}">
        <p14:creationId xmlns="" xmlns:p14="http://schemas.microsoft.com/office/powerpoint/2010/main" val="816679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1FE062-C944-4EE8-B963-7F5EF0C2073E}" type="slidenum">
              <a:rPr lang="en-US" smtClean="0"/>
              <a:pPr/>
              <a:t>13</a:t>
            </a:fld>
            <a:endParaRPr lang="en-US"/>
          </a:p>
        </p:txBody>
      </p:sp>
    </p:spTree>
    <p:extLst>
      <p:ext uri="{BB962C8B-B14F-4D97-AF65-F5344CB8AC3E}">
        <p14:creationId xmlns="" xmlns:p14="http://schemas.microsoft.com/office/powerpoint/2010/main" val="4174938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1743472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3669444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346883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178834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243177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112784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78759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120138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165603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2614781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0B63B-212C-465C-BC9E-64B30243691B}" type="datetimeFigureOut">
              <a:rPr lang="en-US" smtClean="0"/>
              <a:pPr/>
              <a:t>12/27/2016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4280822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0B63B-212C-465C-BC9E-64B30243691B}" type="datetimeFigureOut">
              <a:rPr lang="en-US" smtClean="0"/>
              <a:pPr/>
              <a:t>12/27/2016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C3D73-33FE-4137-8C70-3CDAFF15907F}" type="slidenum">
              <a:rPr lang="en-US" smtClean="0"/>
              <a:pPr/>
              <a:t>‹#›</a:t>
            </a:fld>
            <a:endParaRPr lang="en-US"/>
          </a:p>
        </p:txBody>
      </p:sp>
    </p:spTree>
    <p:extLst>
      <p:ext uri="{BB962C8B-B14F-4D97-AF65-F5344CB8AC3E}">
        <p14:creationId xmlns="" xmlns:p14="http://schemas.microsoft.com/office/powerpoint/2010/main" val="3712548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gif"/></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54770" cy="6858000"/>
          </a:xfrm>
          <a:prstGeom prst="rect">
            <a:avLst/>
          </a:prstGeom>
        </p:spPr>
      </p:pic>
      <p:sp>
        <p:nvSpPr>
          <p:cNvPr id="5" name="TextBox 4"/>
          <p:cNvSpPr txBox="1"/>
          <p:nvPr/>
        </p:nvSpPr>
        <p:spPr>
          <a:xfrm>
            <a:off x="5306811" y="3657600"/>
            <a:ext cx="3700030" cy="1677382"/>
          </a:xfrm>
          <a:prstGeom prst="rect">
            <a:avLst/>
          </a:prstGeom>
          <a:noFill/>
        </p:spPr>
        <p:txBody>
          <a:bodyPr wrap="square" rtlCol="0">
            <a:spAutoFit/>
          </a:bodyPr>
          <a:lstStyle/>
          <a:p>
            <a:r>
              <a:rPr lang="bn-BD" sz="10300" dirty="0">
                <a:solidFill>
                  <a:srgbClr val="FFFF00"/>
                </a:solidFill>
                <a:latin typeface="NikoshBAN" panose="02000000000000000000" pitchFamily="2" charset="0"/>
                <a:cs typeface="NikoshBAN" panose="02000000000000000000" pitchFamily="2" charset="0"/>
              </a:rPr>
              <a:t>স্বাগতম</a:t>
            </a:r>
            <a:endParaRPr lang="en-US" sz="10300" dirty="0">
              <a:solidFill>
                <a:srgbClr val="FFFF00"/>
              </a:solidFill>
              <a:latin typeface="NikoshBAN" panose="02000000000000000000" pitchFamily="2" charset="0"/>
              <a:cs typeface="NikoshBAN" panose="02000000000000000000" pitchFamily="2" charset="0"/>
            </a:endParaRPr>
          </a:p>
        </p:txBody>
      </p:sp>
    </p:spTree>
    <p:extLst>
      <p:ext uri="{BB962C8B-B14F-4D97-AF65-F5344CB8AC3E}">
        <p14:creationId xmlns="" xmlns:p14="http://schemas.microsoft.com/office/powerpoint/2010/main" val="412796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by="(-#ppt_w*2)" calcmode="lin" valueType="num">
                                      <p:cBhvr rctx="PPT">
                                        <p:cTn id="7" dur="250" autoRev="1" fill="hold">
                                          <p:stCondLst>
                                            <p:cond delay="0"/>
                                          </p:stCondLst>
                                        </p:cTn>
                                        <p:tgtEl>
                                          <p:spTgt spid="5"/>
                                        </p:tgtEl>
                                        <p:attrNameLst>
                                          <p:attrName>ppt_w</p:attrName>
                                        </p:attrNameLst>
                                      </p:cBhvr>
                                    </p:anim>
                                    <p:anim by="(#ppt_w*0.50)" calcmode="lin" valueType="num">
                                      <p:cBhvr>
                                        <p:cTn id="8" dur="250" decel="50000" autoRev="1" fill="hold">
                                          <p:stCondLst>
                                            <p:cond delay="0"/>
                                          </p:stCondLst>
                                        </p:cTn>
                                        <p:tgtEl>
                                          <p:spTgt spid="5"/>
                                        </p:tgtEl>
                                        <p:attrNameLst>
                                          <p:attrName>ppt_x</p:attrName>
                                        </p:attrNameLst>
                                      </p:cBhvr>
                                    </p:anim>
                                    <p:anim from="(-#ppt_h/2)" to="(#ppt_y)" calcmode="lin" valueType="num">
                                      <p:cBhvr>
                                        <p:cTn id="9" dur="500" fill="hold">
                                          <p:stCondLst>
                                            <p:cond delay="0"/>
                                          </p:stCondLst>
                                        </p:cTn>
                                        <p:tgtEl>
                                          <p:spTgt spid="5"/>
                                        </p:tgtEl>
                                        <p:attrNameLst>
                                          <p:attrName>ppt_y</p:attrName>
                                        </p:attrNameLst>
                                      </p:cBhvr>
                                    </p:anim>
                                    <p:animRot by="21600000">
                                      <p:cBhvr>
                                        <p:cTn id="10" dur="500"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2001935" y="137160"/>
            <a:ext cx="2697480" cy="6385560"/>
          </a:xfrm>
          <a:prstGeom prst="rect">
            <a:avLst/>
          </a:prstGeom>
        </p:spPr>
      </p:pic>
      <p:grpSp>
        <p:nvGrpSpPr>
          <p:cNvPr id="3" name="Group 2"/>
          <p:cNvGrpSpPr/>
          <p:nvPr/>
        </p:nvGrpSpPr>
        <p:grpSpPr>
          <a:xfrm>
            <a:off x="0" y="0"/>
            <a:ext cx="9144000" cy="6858002"/>
            <a:chOff x="0" y="0"/>
            <a:chExt cx="9144000" cy="6858002"/>
          </a:xfrm>
        </p:grpSpPr>
        <p:sp>
          <p:nvSpPr>
            <p:cNvPr id="4" name="Half Frame 3"/>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Half Frame 4"/>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8" name="TextBox 7"/>
          <p:cNvSpPr txBox="1"/>
          <p:nvPr/>
        </p:nvSpPr>
        <p:spPr>
          <a:xfrm>
            <a:off x="5432612" y="1274164"/>
            <a:ext cx="3334870" cy="646331"/>
          </a:xfrm>
          <a:prstGeom prst="rect">
            <a:avLst/>
          </a:prstGeom>
          <a:noFill/>
        </p:spPr>
        <p:txBody>
          <a:bodyPr wrap="square" rtlCol="0">
            <a:spAutoFit/>
          </a:bodyPr>
          <a:lstStyle/>
          <a:p>
            <a:r>
              <a:rPr lang="bn-BD" sz="3600" dirty="0" smtClean="0">
                <a:latin typeface="NikoshBAN" panose="02000000000000000000" pitchFamily="2" charset="0"/>
                <a:cs typeface="NikoshBAN" panose="02000000000000000000" pitchFamily="2" charset="0"/>
              </a:rPr>
              <a:t>চিত্রে কী দেখতে পাচ্ছ?</a:t>
            </a:r>
            <a:endParaRPr lang="en-US" dirty="0">
              <a:latin typeface="NikoshBAN" panose="02000000000000000000" pitchFamily="2" charset="0"/>
              <a:cs typeface="NikoshBAN" panose="02000000000000000000" pitchFamily="2" charset="0"/>
            </a:endParaRPr>
          </a:p>
        </p:txBody>
      </p:sp>
      <p:sp>
        <p:nvSpPr>
          <p:cNvPr id="9" name="TextBox 8"/>
          <p:cNvSpPr txBox="1"/>
          <p:nvPr/>
        </p:nvSpPr>
        <p:spPr>
          <a:xfrm>
            <a:off x="5075933" y="2483506"/>
            <a:ext cx="4068067" cy="1754326"/>
          </a:xfrm>
          <a:prstGeom prst="rect">
            <a:avLst/>
          </a:prstGeom>
          <a:noFill/>
        </p:spPr>
        <p:txBody>
          <a:bodyPr wrap="square" rtlCol="0">
            <a:spAutoFit/>
          </a:bodyPr>
          <a:lstStyle/>
          <a:p>
            <a:r>
              <a:rPr lang="bn-BD" sz="3600" dirty="0" smtClean="0">
                <a:latin typeface="NikoshBAN" panose="02000000000000000000" pitchFamily="2" charset="0"/>
                <a:cs typeface="NikoshBAN" panose="02000000000000000000" pitchFamily="2" charset="0"/>
              </a:rPr>
              <a:t>কখন ভারী ও হালকা বস্তু একসাথে ভূমিতে পড়তে পারে?</a:t>
            </a:r>
            <a:endParaRPr lang="en-US" dirty="0">
              <a:latin typeface="NikoshBAN" panose="02000000000000000000" pitchFamily="2" charset="0"/>
              <a:cs typeface="NikoshBAN" panose="02000000000000000000" pitchFamily="2" charset="0"/>
            </a:endParaRPr>
          </a:p>
        </p:txBody>
      </p:sp>
    </p:spTree>
    <p:extLst>
      <p:ext uri="{BB962C8B-B14F-4D97-AF65-F5344CB8AC3E}">
        <p14:creationId xmlns="" xmlns:p14="http://schemas.microsoft.com/office/powerpoint/2010/main" val="160838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154680" y="1897380"/>
            <a:ext cx="2880360" cy="286131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800" dirty="0" smtClean="0">
                <a:solidFill>
                  <a:schemeClr val="tx1"/>
                </a:solidFill>
                <a:latin typeface="NikoshBAN" panose="02000000000000000000" pitchFamily="2" charset="0"/>
                <a:cs typeface="NikoshBAN" panose="02000000000000000000" pitchFamily="2" charset="0"/>
              </a:rPr>
              <a:t>পড়ন্ত বস্তুর সূত্রের শর্ত ৩টি</a:t>
            </a:r>
            <a:endParaRPr lang="en-US" dirty="0">
              <a:solidFill>
                <a:schemeClr val="tx1"/>
              </a:solidFill>
              <a:latin typeface="NikoshBAN" panose="02000000000000000000" pitchFamily="2" charset="0"/>
              <a:cs typeface="NikoshBAN" panose="02000000000000000000" pitchFamily="2" charset="0"/>
            </a:endParaRPr>
          </a:p>
        </p:txBody>
      </p:sp>
      <p:sp>
        <p:nvSpPr>
          <p:cNvPr id="3" name="Oval Callout 2"/>
          <p:cNvSpPr/>
          <p:nvPr/>
        </p:nvSpPr>
        <p:spPr>
          <a:xfrm>
            <a:off x="6647263" y="385998"/>
            <a:ext cx="1935480" cy="2286000"/>
          </a:xfrm>
          <a:prstGeom prst="wedgeEllipseCallout">
            <a:avLst>
              <a:gd name="adj1" fmla="val -106080"/>
              <a:gd name="adj2" fmla="val 37274"/>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400" dirty="0" smtClean="0">
                <a:solidFill>
                  <a:schemeClr val="bg1"/>
                </a:solidFill>
                <a:latin typeface="NikoshBAN" panose="02000000000000000000" pitchFamily="2" charset="0"/>
                <a:cs typeface="NikoshBAN" panose="02000000000000000000" pitchFamily="2" charset="0"/>
              </a:rPr>
              <a:t>একই উচ্চতা</a:t>
            </a:r>
            <a:endParaRPr lang="en-US" dirty="0">
              <a:solidFill>
                <a:schemeClr val="bg1"/>
              </a:solidFill>
              <a:latin typeface="NikoshBAN" panose="02000000000000000000" pitchFamily="2" charset="0"/>
              <a:cs typeface="NikoshBAN" panose="02000000000000000000" pitchFamily="2" charset="0"/>
            </a:endParaRPr>
          </a:p>
        </p:txBody>
      </p:sp>
      <p:sp>
        <p:nvSpPr>
          <p:cNvPr id="4" name="Oval Callout 3"/>
          <p:cNvSpPr/>
          <p:nvPr/>
        </p:nvSpPr>
        <p:spPr>
          <a:xfrm>
            <a:off x="764498" y="551950"/>
            <a:ext cx="2202180" cy="2038350"/>
          </a:xfrm>
          <a:prstGeom prst="wedgeEllipseCallout">
            <a:avLst>
              <a:gd name="adj1" fmla="val 75403"/>
              <a:gd name="adj2" fmla="val 41641"/>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400" dirty="0" smtClean="0">
                <a:solidFill>
                  <a:schemeClr val="bg1"/>
                </a:solidFill>
                <a:latin typeface="NikoshBAN" panose="02000000000000000000" pitchFamily="2" charset="0"/>
                <a:cs typeface="NikoshBAN" panose="02000000000000000000" pitchFamily="2" charset="0"/>
              </a:rPr>
              <a:t>বিনা বাধা</a:t>
            </a:r>
            <a:endParaRPr lang="en-US" dirty="0">
              <a:solidFill>
                <a:schemeClr val="bg1"/>
              </a:solidFill>
              <a:latin typeface="NikoshBAN" panose="02000000000000000000" pitchFamily="2" charset="0"/>
              <a:cs typeface="NikoshBAN" panose="02000000000000000000" pitchFamily="2" charset="0"/>
            </a:endParaRPr>
          </a:p>
        </p:txBody>
      </p:sp>
      <p:sp>
        <p:nvSpPr>
          <p:cNvPr id="5" name="Oval Callout 4"/>
          <p:cNvSpPr/>
          <p:nvPr/>
        </p:nvSpPr>
        <p:spPr>
          <a:xfrm>
            <a:off x="764498" y="4463698"/>
            <a:ext cx="2682240" cy="2240280"/>
          </a:xfrm>
          <a:prstGeom prst="wedgeEllipseCallout">
            <a:avLst>
              <a:gd name="adj1" fmla="val 54664"/>
              <a:gd name="adj2" fmla="val -54753"/>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400" dirty="0" smtClean="0">
                <a:solidFill>
                  <a:schemeClr val="bg1"/>
                </a:solidFill>
                <a:latin typeface="NikoshBAN" panose="02000000000000000000" pitchFamily="2" charset="0"/>
                <a:cs typeface="NikoshBAN" panose="02000000000000000000" pitchFamily="2" charset="0"/>
              </a:rPr>
              <a:t>একই সময়</a:t>
            </a:r>
            <a:endParaRPr lang="en-US" dirty="0">
              <a:solidFill>
                <a:schemeClr val="bg1"/>
              </a:solidFill>
              <a:latin typeface="NikoshBAN" panose="02000000000000000000" pitchFamily="2" charset="0"/>
              <a:cs typeface="NikoshBAN" panose="02000000000000000000" pitchFamily="2" charset="0"/>
            </a:endParaRPr>
          </a:p>
        </p:txBody>
      </p:sp>
      <p:grpSp>
        <p:nvGrpSpPr>
          <p:cNvPr id="6" name="Group 5"/>
          <p:cNvGrpSpPr/>
          <p:nvPr/>
        </p:nvGrpSpPr>
        <p:grpSpPr>
          <a:xfrm>
            <a:off x="0" y="0"/>
            <a:ext cx="9144000" cy="6858002"/>
            <a:chOff x="0" y="0"/>
            <a:chExt cx="9144000" cy="6858002"/>
          </a:xfrm>
        </p:grpSpPr>
        <p:sp>
          <p:nvSpPr>
            <p:cNvPr id="7" name="Half Frame 6"/>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3501393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48283" y="106055"/>
            <a:ext cx="2125362" cy="553998"/>
          </a:xfrm>
          <a:prstGeom prst="rect">
            <a:avLst/>
          </a:prstGeom>
          <a:noFill/>
        </p:spPr>
        <p:txBody>
          <a:bodyPr wrap="square" rtlCol="0">
            <a:spAutoFit/>
          </a:bodyPr>
          <a:lstStyle/>
          <a:p>
            <a:r>
              <a:rPr lang="bn-BD" sz="3000" dirty="0">
                <a:solidFill>
                  <a:srgbClr val="0070C0"/>
                </a:solidFill>
                <a:latin typeface="NikoshBAN" panose="02000000000000000000" pitchFamily="2" charset="0"/>
                <a:cs typeface="NikoshBAN" panose="02000000000000000000" pitchFamily="2" charset="0"/>
              </a:rPr>
              <a:t>জোড়ায় কাজ</a:t>
            </a:r>
            <a:endParaRPr lang="en-US" sz="3000" dirty="0">
              <a:solidFill>
                <a:srgbClr val="0070C0"/>
              </a:solidFill>
              <a:latin typeface="NikoshBAN" panose="02000000000000000000" pitchFamily="2" charset="0"/>
              <a:cs typeface="NikoshBAN" panose="02000000000000000000" pitchFamily="2" charset="0"/>
            </a:endParaRPr>
          </a:p>
        </p:txBody>
      </p:sp>
      <p:sp>
        <p:nvSpPr>
          <p:cNvPr id="4" name="TextBox 3"/>
          <p:cNvSpPr txBox="1"/>
          <p:nvPr/>
        </p:nvSpPr>
        <p:spPr>
          <a:xfrm>
            <a:off x="5835040" y="198388"/>
            <a:ext cx="2449411" cy="461665"/>
          </a:xfrm>
          <a:prstGeom prst="rect">
            <a:avLst/>
          </a:prstGeom>
          <a:noFill/>
        </p:spPr>
        <p:txBody>
          <a:bodyPr wrap="square" rtlCol="0">
            <a:spAutoFit/>
          </a:bodyPr>
          <a:lstStyle/>
          <a:p>
            <a:r>
              <a:rPr lang="bn-BD" sz="2400" dirty="0">
                <a:solidFill>
                  <a:srgbClr val="0070C0"/>
                </a:solidFill>
                <a:latin typeface="NikoshBAN" panose="02000000000000000000" pitchFamily="2" charset="0"/>
                <a:cs typeface="NikoshBAN" panose="02000000000000000000" pitchFamily="2" charset="0"/>
              </a:rPr>
              <a:t>সময়ঃ ০৮ মিনিট </a:t>
            </a:r>
            <a:endParaRPr lang="en-US" sz="2400" dirty="0">
              <a:solidFill>
                <a:srgbClr val="0070C0"/>
              </a:solidFill>
              <a:latin typeface="NikoshBAN" panose="02000000000000000000" pitchFamily="2" charset="0"/>
              <a:cs typeface="NikoshBAN" panose="02000000000000000000" pitchFamily="2" charset="0"/>
            </a:endParaRPr>
          </a:p>
        </p:txBody>
      </p:sp>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66043" y="897702"/>
            <a:ext cx="2846071" cy="4692260"/>
          </a:xfrm>
          <a:prstGeom prst="rect">
            <a:avLst/>
          </a:prstGeom>
        </p:spPr>
      </p:pic>
      <p:sp>
        <p:nvSpPr>
          <p:cNvPr id="6" name="TextBox 5"/>
          <p:cNvSpPr txBox="1"/>
          <p:nvPr/>
        </p:nvSpPr>
        <p:spPr>
          <a:xfrm>
            <a:off x="3404878" y="2844913"/>
            <a:ext cx="5434322" cy="553998"/>
          </a:xfrm>
          <a:prstGeom prst="rect">
            <a:avLst/>
          </a:prstGeom>
          <a:noFill/>
        </p:spPr>
        <p:txBody>
          <a:bodyPr wrap="square" rtlCol="0">
            <a:spAutoFit/>
          </a:bodyPr>
          <a:lstStyle/>
          <a:p>
            <a:r>
              <a:rPr lang="bn-BD" sz="3000" dirty="0" smtClean="0">
                <a:solidFill>
                  <a:srgbClr val="0070C0"/>
                </a:solidFill>
                <a:latin typeface="NikoshBAN" panose="02000000000000000000" pitchFamily="2" charset="0"/>
                <a:cs typeface="NikoshBAN" panose="02000000000000000000" pitchFamily="2" charset="0"/>
              </a:rPr>
              <a:t>চিত্রে কী কী ঘটনা দেখতে পাচ্ছ, তা লেখ।  </a:t>
            </a:r>
            <a:endParaRPr lang="en-US" sz="3000" dirty="0">
              <a:solidFill>
                <a:srgbClr val="0070C0"/>
              </a:solidFill>
              <a:latin typeface="NikoshBAN" panose="02000000000000000000" pitchFamily="2" charset="0"/>
              <a:cs typeface="NikoshBAN" panose="02000000000000000000" pitchFamily="2" charset="0"/>
            </a:endParaRPr>
          </a:p>
        </p:txBody>
      </p:sp>
      <p:grpSp>
        <p:nvGrpSpPr>
          <p:cNvPr id="7" name="Group 6"/>
          <p:cNvGrpSpPr/>
          <p:nvPr/>
        </p:nvGrpSpPr>
        <p:grpSpPr>
          <a:xfrm>
            <a:off x="0" y="0"/>
            <a:ext cx="9144000" cy="6858002"/>
            <a:chOff x="0" y="0"/>
            <a:chExt cx="9144000" cy="6858002"/>
          </a:xfrm>
        </p:grpSpPr>
        <p:sp>
          <p:nvSpPr>
            <p:cNvPr id="8" name="Half Frame 7"/>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421029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64498" y="637082"/>
            <a:ext cx="2905345" cy="5596078"/>
          </a:xfrm>
          <a:prstGeom prst="rect">
            <a:avLst/>
          </a:prstGeom>
        </p:spPr>
      </p:pic>
      <p:sp>
        <p:nvSpPr>
          <p:cNvPr id="4" name="TextBox 3"/>
          <p:cNvSpPr txBox="1"/>
          <p:nvPr/>
        </p:nvSpPr>
        <p:spPr>
          <a:xfrm>
            <a:off x="4130041" y="676765"/>
            <a:ext cx="4747983" cy="830997"/>
          </a:xfrm>
          <a:prstGeom prst="rect">
            <a:avLst/>
          </a:prstGeom>
          <a:noFill/>
        </p:spPr>
        <p:txBody>
          <a:bodyPr wrap="square" rtlCol="0">
            <a:spAutoFit/>
          </a:bodyPr>
          <a:lstStyle/>
          <a:p>
            <a:r>
              <a:rPr lang="bn-BD" sz="2400" dirty="0" smtClean="0">
                <a:latin typeface="NikoshBAN" panose="02000000000000000000" pitchFamily="2" charset="0"/>
                <a:cs typeface="NikoshBAN" panose="02000000000000000000" pitchFamily="2" charset="0"/>
              </a:rPr>
              <a:t>পড়ন্ত বস্তুর সূত্রঃ</a:t>
            </a:r>
          </a:p>
          <a:p>
            <a:r>
              <a:rPr lang="bn-BD" sz="2400" dirty="0" smtClean="0">
                <a:latin typeface="NikoshBAN" panose="02000000000000000000" pitchFamily="2" charset="0"/>
                <a:cs typeface="NikoshBAN" panose="02000000000000000000" pitchFamily="2" charset="0"/>
              </a:rPr>
              <a:t>প্রথম  সূত্রঃ সমান সময়ে সমান পথ অতিক্রম করে </a:t>
            </a:r>
            <a:endParaRPr lang="en-US" sz="2400" dirty="0">
              <a:latin typeface="NikoshBAN" panose="02000000000000000000" pitchFamily="2" charset="0"/>
              <a:cs typeface="NikoshBAN" panose="02000000000000000000" pitchFamily="2" charset="0"/>
            </a:endParaRPr>
          </a:p>
        </p:txBody>
      </p:sp>
      <mc:AlternateContent xmlns:mc="http://schemas.openxmlformats.org/markup-compatibility/2006">
        <mc:Choice xmlns="" xmlns:a14="http://schemas.microsoft.com/office/drawing/2010/main" Requires="a14">
          <p:sp>
            <p:nvSpPr>
              <p:cNvPr id="5" name="TextBox 4"/>
              <p:cNvSpPr txBox="1"/>
              <p:nvPr/>
            </p:nvSpPr>
            <p:spPr>
              <a:xfrm>
                <a:off x="4236720" y="2185288"/>
                <a:ext cx="4907280" cy="830997"/>
              </a:xfrm>
              <a:prstGeom prst="rect">
                <a:avLst/>
              </a:prstGeom>
              <a:noFill/>
            </p:spPr>
            <p:txBody>
              <a:bodyPr wrap="square" rtlCol="0">
                <a:spAutoFit/>
              </a:bodyPr>
              <a:lstStyle/>
              <a:p>
                <a:r>
                  <a:rPr lang="bn-BD" sz="2400" dirty="0" smtClean="0">
                    <a:latin typeface="NikoshBAN" panose="02000000000000000000" pitchFamily="2" charset="0"/>
                    <a:cs typeface="NikoshBAN" panose="02000000000000000000" pitchFamily="2" charset="0"/>
                  </a:rPr>
                  <a:t>দ্বিতীয়  সূত্রঃ পড়ন্ত বস্তুর বেগ সময়ের সমানুপাতিক।</a:t>
                </a:r>
              </a:p>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cs typeface="NikoshBAN" panose="02000000000000000000" pitchFamily="2" charset="0"/>
                        </a:rPr>
                        <m:t>𝑣</m:t>
                      </m:r>
                      <m:r>
                        <a:rPr lang="en-US" sz="2400" b="0" i="1" smtClean="0">
                          <a:latin typeface="Cambria Math" panose="02040503050406030204" pitchFamily="18" charset="0"/>
                          <a:ea typeface="Cambria Math" panose="02040503050406030204" pitchFamily="18" charset="0"/>
                          <a:cs typeface="NikoshBAN" panose="02000000000000000000" pitchFamily="2" charset="0"/>
                        </a:rPr>
                        <m:t>∝</m:t>
                      </m:r>
                      <m:r>
                        <a:rPr lang="en-US" sz="2400" b="0" i="1" smtClean="0">
                          <a:latin typeface="Cambria Math" panose="02040503050406030204" pitchFamily="18" charset="0"/>
                          <a:ea typeface="Cambria Math" panose="02040503050406030204" pitchFamily="18" charset="0"/>
                          <a:cs typeface="NikoshBAN" panose="02000000000000000000" pitchFamily="2" charset="0"/>
                        </a:rPr>
                        <m:t>𝑡</m:t>
                      </m:r>
                    </m:oMath>
                  </m:oMathPara>
                </a14:m>
                <a:endParaRPr lang="en-US" sz="2400" dirty="0">
                  <a:latin typeface="NikoshBAN" panose="02000000000000000000" pitchFamily="2" charset="0"/>
                  <a:cs typeface="NikoshBAN" panose="02000000000000000000" pitchFamily="2" charset="0"/>
                </a:endParaRPr>
              </a:p>
            </p:txBody>
          </p:sp>
        </mc:Choice>
        <mc:Fallback>
          <p:sp>
            <p:nvSpPr>
              <p:cNvPr id="5" name="TextBox 4"/>
              <p:cNvSpPr txBox="1">
                <a:spLocks noRot="1" noChangeAspect="1" noMove="1" noResize="1" noEditPoints="1" noAdjustHandles="1" noChangeArrowheads="1" noChangeShapeType="1" noTextEdit="1"/>
              </p:cNvSpPr>
              <p:nvPr/>
            </p:nvSpPr>
            <p:spPr>
              <a:xfrm>
                <a:off x="4236720" y="2185288"/>
                <a:ext cx="4907280" cy="830997"/>
              </a:xfrm>
              <a:prstGeom prst="rect">
                <a:avLst/>
              </a:prstGeom>
              <a:blipFill rotWithShape="0">
                <a:blip r:embed="rId4"/>
                <a:stretch>
                  <a:fillRect l="-1863" t="-5839" r="-1366"/>
                </a:stretch>
              </a:blipFill>
            </p:spPr>
            <p:txBody>
              <a:bodyPr/>
              <a:lstStyle/>
              <a:p>
                <a:r>
                  <a:rPr lang="en-US">
                    <a:noFill/>
                  </a:rPr>
                  <a:t> </a:t>
                </a:r>
              </a:p>
            </p:txBody>
          </p:sp>
        </mc:Fallback>
      </mc:AlternateContent>
      <mc:AlternateContent xmlns:mc="http://schemas.openxmlformats.org/markup-compatibility/2006">
        <mc:Choice xmlns="" xmlns:a14="http://schemas.microsoft.com/office/drawing/2010/main" Requires="a14">
          <p:sp>
            <p:nvSpPr>
              <p:cNvPr id="6" name="TextBox 5"/>
              <p:cNvSpPr txBox="1"/>
              <p:nvPr/>
            </p:nvSpPr>
            <p:spPr>
              <a:xfrm>
                <a:off x="4130041" y="3212707"/>
                <a:ext cx="4907280" cy="862608"/>
              </a:xfrm>
              <a:prstGeom prst="rect">
                <a:avLst/>
              </a:prstGeom>
              <a:noFill/>
            </p:spPr>
            <p:txBody>
              <a:bodyPr wrap="square" rtlCol="0">
                <a:spAutoFit/>
              </a:bodyPr>
              <a:lstStyle/>
              <a:p>
                <a:r>
                  <a:rPr lang="bn-BD" sz="2400" dirty="0" smtClean="0">
                    <a:latin typeface="NikoshBAN" panose="02000000000000000000" pitchFamily="2" charset="0"/>
                    <a:cs typeface="NikoshBAN" panose="02000000000000000000" pitchFamily="2" charset="0"/>
                  </a:rPr>
                  <a:t>তৃতীয় সূত্রঃ পড়ন্ত বস্তুর অতিক্রান্ত দূরত্ব সময়ের বর্গের সমানুপাতিক।</a:t>
                </a:r>
                <a:r>
                  <a:rPr lang="en-US" sz="2400" dirty="0" smtClean="0">
                    <a:latin typeface="NikoshBAN" panose="02000000000000000000" pitchFamily="2" charset="0"/>
                    <a:cs typeface="NikoshBAN" panose="02000000000000000000" pitchFamily="2" charset="0"/>
                  </a:rPr>
                  <a:t> h</a:t>
                </a:r>
                <a14:m>
                  <m:oMath xmlns:m="http://schemas.openxmlformats.org/officeDocument/2006/math">
                    <m:r>
                      <a:rPr lang="en-US" sz="2400" i="1" smtClean="0">
                        <a:latin typeface="Cambria Math" panose="02040503050406030204" pitchFamily="18" charset="0"/>
                        <a:ea typeface="Cambria Math" panose="02040503050406030204" pitchFamily="18" charset="0"/>
                        <a:cs typeface="NikoshBAN" panose="02000000000000000000" pitchFamily="2" charset="0"/>
                      </a:rPr>
                      <m:t>∝</m:t>
                    </m:r>
                    <m:sSup>
                      <m:sSupPr>
                        <m:ctrlPr>
                          <a:rPr lang="en-US" sz="2400" i="1" smtClean="0">
                            <a:latin typeface="Cambria Math" panose="02040503050406030204" pitchFamily="18" charset="0"/>
                            <a:ea typeface="Cambria Math" panose="02040503050406030204" pitchFamily="18" charset="0"/>
                            <a:cs typeface="NikoshBAN" panose="02000000000000000000" pitchFamily="2" charset="0"/>
                          </a:rPr>
                        </m:ctrlPr>
                      </m:sSupPr>
                      <m:e>
                        <m:r>
                          <a:rPr lang="en-US" sz="2400" b="0" i="1" smtClean="0">
                            <a:latin typeface="Cambria Math" panose="02040503050406030204" pitchFamily="18" charset="0"/>
                            <a:ea typeface="Cambria Math" panose="02040503050406030204" pitchFamily="18" charset="0"/>
                            <a:cs typeface="NikoshBAN" panose="02000000000000000000" pitchFamily="2" charset="0"/>
                          </a:rPr>
                          <m:t>𝑡</m:t>
                        </m:r>
                      </m:e>
                      <m:sup>
                        <m:r>
                          <a:rPr lang="en-US" sz="2400" b="0" i="1" smtClean="0">
                            <a:latin typeface="Cambria Math" panose="02040503050406030204" pitchFamily="18" charset="0"/>
                            <a:ea typeface="Cambria Math" panose="02040503050406030204" pitchFamily="18" charset="0"/>
                            <a:cs typeface="NikoshBAN" panose="02000000000000000000" pitchFamily="2" charset="0"/>
                          </a:rPr>
                          <m:t>2</m:t>
                        </m:r>
                      </m:sup>
                    </m:sSup>
                  </m:oMath>
                </a14:m>
                <a:endParaRPr lang="en-US" sz="2400" dirty="0">
                  <a:latin typeface="NikoshBAN" panose="02000000000000000000" pitchFamily="2" charset="0"/>
                  <a:cs typeface="NikoshBAN" panose="02000000000000000000" pitchFamily="2" charset="0"/>
                </a:endParaRPr>
              </a:p>
            </p:txBody>
          </p:sp>
        </mc:Choice>
        <mc:Fallback>
          <p:sp>
            <p:nvSpPr>
              <p:cNvPr id="6" name="TextBox 5"/>
              <p:cNvSpPr txBox="1">
                <a:spLocks noRot="1" noChangeAspect="1" noMove="1" noResize="1" noEditPoints="1" noAdjustHandles="1" noChangeArrowheads="1" noChangeShapeType="1" noTextEdit="1"/>
              </p:cNvSpPr>
              <p:nvPr/>
            </p:nvSpPr>
            <p:spPr>
              <a:xfrm>
                <a:off x="4130041" y="3212707"/>
                <a:ext cx="4907280" cy="862608"/>
              </a:xfrm>
              <a:prstGeom prst="rect">
                <a:avLst/>
              </a:prstGeom>
              <a:blipFill rotWithShape="0">
                <a:blip r:embed="rId5"/>
                <a:stretch>
                  <a:fillRect l="-1988" t="-5634" b="-11972"/>
                </a:stretch>
              </a:blipFill>
            </p:spPr>
            <p:txBody>
              <a:bodyPr/>
              <a:lstStyle/>
              <a:p>
                <a:r>
                  <a:rPr lang="en-US">
                    <a:noFill/>
                  </a:rPr>
                  <a:t> </a:t>
                </a:r>
              </a:p>
            </p:txBody>
          </p:sp>
        </mc:Fallback>
      </mc:AlternateContent>
      <p:grpSp>
        <p:nvGrpSpPr>
          <p:cNvPr id="7" name="Group 6"/>
          <p:cNvGrpSpPr/>
          <p:nvPr/>
        </p:nvGrpSpPr>
        <p:grpSpPr>
          <a:xfrm>
            <a:off x="0" y="0"/>
            <a:ext cx="9144000" cy="6858002"/>
            <a:chOff x="0" y="0"/>
            <a:chExt cx="9144000" cy="6858002"/>
          </a:xfrm>
        </p:grpSpPr>
        <p:sp>
          <p:nvSpPr>
            <p:cNvPr id="8" name="Half Frame 7"/>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193640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1160" y="2827402"/>
            <a:ext cx="6568440"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পড়ন্ত বস্তুর দ্বিতীয় সূত্রের গাণিতিক ব্যাখ্যা দাও।</a:t>
            </a:r>
            <a:endParaRPr lang="en-US" sz="3200" dirty="0">
              <a:latin typeface="NikoshBAN" panose="02000000000000000000" pitchFamily="2" charset="0"/>
              <a:cs typeface="NikoshBAN" panose="02000000000000000000" pitchFamily="2" charset="0"/>
            </a:endParaRPr>
          </a:p>
        </p:txBody>
      </p:sp>
      <p:sp>
        <p:nvSpPr>
          <p:cNvPr id="3" name="Rectangle 2"/>
          <p:cNvSpPr/>
          <p:nvPr/>
        </p:nvSpPr>
        <p:spPr>
          <a:xfrm>
            <a:off x="1270915" y="948798"/>
            <a:ext cx="6598920" cy="86868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000" dirty="0" smtClean="0">
                <a:solidFill>
                  <a:schemeClr val="bg1"/>
                </a:solidFill>
                <a:latin typeface="NikoshBAN" panose="02000000000000000000" pitchFamily="2" charset="0"/>
                <a:cs typeface="NikoshBAN" panose="02000000000000000000" pitchFamily="2" charset="0"/>
              </a:rPr>
              <a:t>একক কাজ</a:t>
            </a:r>
            <a:endParaRPr lang="en-US" dirty="0">
              <a:solidFill>
                <a:schemeClr val="bg1"/>
              </a:solidFill>
              <a:latin typeface="NikoshBAN" panose="02000000000000000000" pitchFamily="2" charset="0"/>
              <a:cs typeface="NikoshBAN" panose="02000000000000000000" pitchFamily="2" charset="0"/>
            </a:endParaRPr>
          </a:p>
        </p:txBody>
      </p:sp>
      <p:grpSp>
        <p:nvGrpSpPr>
          <p:cNvPr id="4" name="Group 3"/>
          <p:cNvGrpSpPr/>
          <p:nvPr/>
        </p:nvGrpSpPr>
        <p:grpSpPr>
          <a:xfrm>
            <a:off x="0" y="0"/>
            <a:ext cx="9144000" cy="6858002"/>
            <a:chOff x="0" y="0"/>
            <a:chExt cx="9144000" cy="6858002"/>
          </a:xfrm>
        </p:grpSpPr>
        <p:sp>
          <p:nvSpPr>
            <p:cNvPr id="5" name="Half Frame 4"/>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96068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95859" y="2300601"/>
            <a:ext cx="1890310" cy="854080"/>
          </a:xfrm>
          <a:prstGeom prst="rect">
            <a:avLst/>
          </a:prstGeom>
          <a:noFill/>
        </p:spPr>
        <p:txBody>
          <a:bodyPr wrap="square" rtlCol="0">
            <a:spAutoFit/>
          </a:bodyPr>
          <a:lstStyle/>
          <a:p>
            <a:r>
              <a:rPr lang="bn-BD" sz="4950" dirty="0">
                <a:solidFill>
                  <a:srgbClr val="0070C0"/>
                </a:solidFill>
                <a:latin typeface="NikoshBAN" panose="02000000000000000000" pitchFamily="2" charset="0"/>
                <a:cs typeface="NikoshBAN" panose="02000000000000000000" pitchFamily="2" charset="0"/>
              </a:rPr>
              <a:t>মূল্যায়ন</a:t>
            </a:r>
            <a:endParaRPr lang="en-US" sz="4950" dirty="0">
              <a:solidFill>
                <a:srgbClr val="0070C0"/>
              </a:solidFill>
              <a:latin typeface="NikoshBAN" panose="02000000000000000000" pitchFamily="2" charset="0"/>
              <a:cs typeface="NikoshBAN" panose="02000000000000000000" pitchFamily="2" charset="0"/>
            </a:endParaRPr>
          </a:p>
        </p:txBody>
      </p:sp>
      <p:sp>
        <p:nvSpPr>
          <p:cNvPr id="29" name="TextBox 28"/>
          <p:cNvSpPr txBox="1"/>
          <p:nvPr/>
        </p:nvSpPr>
        <p:spPr>
          <a:xfrm>
            <a:off x="1029043" y="3635525"/>
            <a:ext cx="7418086" cy="1938992"/>
          </a:xfrm>
          <a:prstGeom prst="rect">
            <a:avLst/>
          </a:prstGeom>
          <a:noFill/>
        </p:spPr>
        <p:txBody>
          <a:bodyPr wrap="square" rtlCol="0">
            <a:spAutoFit/>
          </a:bodyPr>
          <a:lstStyle/>
          <a:p>
            <a:pPr marL="557213" indent="-557213">
              <a:buFont typeface="+mj-lt"/>
              <a:buAutoNum type="arabicPeriod"/>
            </a:pPr>
            <a:r>
              <a:rPr lang="bn-BD" sz="3000" dirty="0" smtClean="0">
                <a:solidFill>
                  <a:srgbClr val="7030A0"/>
                </a:solidFill>
                <a:latin typeface="NikoshBAN" panose="02000000000000000000" pitchFamily="2" charset="0"/>
                <a:cs typeface="NikoshBAN" panose="02000000000000000000" pitchFamily="2" charset="0"/>
              </a:rPr>
              <a:t>চাঁদ ও পৃথিবীর আকর্ষণকে কী বলে?</a:t>
            </a:r>
            <a:endParaRPr lang="bn-BD" sz="3000" dirty="0">
              <a:solidFill>
                <a:srgbClr val="7030A0"/>
              </a:solidFill>
              <a:latin typeface="NikoshBAN" panose="02000000000000000000" pitchFamily="2" charset="0"/>
              <a:cs typeface="NikoshBAN" panose="02000000000000000000" pitchFamily="2" charset="0"/>
            </a:endParaRPr>
          </a:p>
          <a:p>
            <a:pPr marL="557213" indent="-557213">
              <a:buFont typeface="+mj-lt"/>
              <a:buAutoNum type="arabicPeriod"/>
            </a:pPr>
            <a:r>
              <a:rPr lang="bn-BD" sz="3000" dirty="0" smtClean="0">
                <a:solidFill>
                  <a:srgbClr val="7030A0"/>
                </a:solidFill>
                <a:latin typeface="NikoshBAN" panose="02000000000000000000" pitchFamily="2" charset="0"/>
                <a:cs typeface="NikoshBAN" panose="02000000000000000000" pitchFamily="2" charset="0"/>
              </a:rPr>
              <a:t>পৃথিবী পৃষ্ঠের কোথায় অভিকর্ষজ ত্বরণের মান কম? </a:t>
            </a:r>
            <a:endParaRPr lang="bn-BD" sz="3000" dirty="0">
              <a:solidFill>
                <a:srgbClr val="7030A0"/>
              </a:solidFill>
              <a:latin typeface="NikoshBAN" panose="02000000000000000000" pitchFamily="2" charset="0"/>
              <a:cs typeface="NikoshBAN" panose="02000000000000000000" pitchFamily="2" charset="0"/>
            </a:endParaRPr>
          </a:p>
          <a:p>
            <a:pPr marL="557213" indent="-557213">
              <a:buFont typeface="+mj-lt"/>
              <a:buAutoNum type="arabicPeriod"/>
            </a:pPr>
            <a:r>
              <a:rPr lang="bn-BD" sz="3000" dirty="0" smtClean="0">
                <a:solidFill>
                  <a:srgbClr val="7030A0"/>
                </a:solidFill>
                <a:latin typeface="NikoshBAN" panose="02000000000000000000" pitchFamily="2" charset="0"/>
                <a:cs typeface="NikoshBAN" panose="02000000000000000000" pitchFamily="2" charset="0"/>
              </a:rPr>
              <a:t>অভিকর্ষজ ত্বরণের আদর্শমান কত?</a:t>
            </a:r>
            <a:endParaRPr lang="bn-BD" sz="3000" dirty="0">
              <a:solidFill>
                <a:srgbClr val="7030A0"/>
              </a:solidFill>
              <a:latin typeface="NikoshBAN" panose="02000000000000000000" pitchFamily="2" charset="0"/>
              <a:cs typeface="NikoshBAN" panose="02000000000000000000" pitchFamily="2" charset="0"/>
            </a:endParaRPr>
          </a:p>
          <a:p>
            <a:pPr marL="557213" indent="-557213">
              <a:buFont typeface="+mj-lt"/>
              <a:buAutoNum type="arabicPeriod"/>
            </a:pPr>
            <a:r>
              <a:rPr lang="bn-BD" sz="3000" dirty="0" smtClean="0">
                <a:solidFill>
                  <a:srgbClr val="7030A0"/>
                </a:solidFill>
                <a:latin typeface="NikoshBAN" panose="02000000000000000000" pitchFamily="2" charset="0"/>
                <a:cs typeface="NikoshBAN" panose="02000000000000000000" pitchFamily="2" charset="0"/>
              </a:rPr>
              <a:t>পড়ন্ত বস্তুর অতিক্রান্ত দূরত্বের সাথে সময়ের সম্পর্ক কীরুপ? </a:t>
            </a:r>
            <a:endParaRPr lang="en-US" sz="3000" dirty="0">
              <a:solidFill>
                <a:srgbClr val="7030A0"/>
              </a:solidFill>
              <a:latin typeface="NikoshBAN" panose="02000000000000000000" pitchFamily="2" charset="0"/>
              <a:cs typeface="NikoshBAN" panose="02000000000000000000" pitchFamily="2" charset="0"/>
            </a:endParaRPr>
          </a:p>
        </p:txBody>
      </p:sp>
      <p:pic>
        <p:nvPicPr>
          <p:cNvPr id="3" name="Picture 2"/>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5774894" y="285491"/>
            <a:ext cx="2992275" cy="2015110"/>
          </a:xfrm>
          <a:prstGeom prst="rect">
            <a:avLst/>
          </a:prstGeom>
        </p:spPr>
      </p:pic>
      <p:grpSp>
        <p:nvGrpSpPr>
          <p:cNvPr id="5" name="Group 4"/>
          <p:cNvGrpSpPr/>
          <p:nvPr/>
        </p:nvGrpSpPr>
        <p:grpSpPr>
          <a:xfrm>
            <a:off x="0" y="0"/>
            <a:ext cx="9144000" cy="6858002"/>
            <a:chOff x="0" y="0"/>
            <a:chExt cx="9144000" cy="6858002"/>
          </a:xfrm>
        </p:grpSpPr>
        <p:sp>
          <p:nvSpPr>
            <p:cNvPr id="6" name="Half Frame 5"/>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252571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0-#ppt_w/2"/>
                                          </p:val>
                                        </p:tav>
                                        <p:tav tm="100000">
                                          <p:val>
                                            <p:strVal val="#ppt_x"/>
                                          </p:val>
                                        </p:tav>
                                      </p:tavLst>
                                    </p:anim>
                                    <p:anim calcmode="lin" valueType="num">
                                      <p:cBhvr additive="base">
                                        <p:cTn id="12"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96007" y="764499"/>
            <a:ext cx="2606818" cy="646331"/>
          </a:xfrm>
          <a:prstGeom prst="rect">
            <a:avLst/>
          </a:prstGeom>
          <a:noFill/>
        </p:spPr>
        <p:txBody>
          <a:bodyPr wrap="square" rtlCol="0">
            <a:spAutoFit/>
          </a:bodyPr>
          <a:lstStyle/>
          <a:p>
            <a:r>
              <a:rPr lang="bn-BD" sz="3600" dirty="0">
                <a:solidFill>
                  <a:srgbClr val="0070C0"/>
                </a:solidFill>
                <a:latin typeface="NikoshBAN" panose="02000000000000000000" pitchFamily="2" charset="0"/>
                <a:cs typeface="NikoshBAN" panose="02000000000000000000" pitchFamily="2" charset="0"/>
              </a:rPr>
              <a:t>বাড়ির কাজ</a:t>
            </a:r>
            <a:endParaRPr lang="en-US" sz="3600" dirty="0">
              <a:solidFill>
                <a:srgbClr val="0070C0"/>
              </a:solidFill>
              <a:latin typeface="NikoshBAN" panose="02000000000000000000" pitchFamily="2" charset="0"/>
              <a:cs typeface="NikoshBAN" panose="02000000000000000000" pitchFamily="2" charset="0"/>
            </a:endParaRPr>
          </a:p>
        </p:txBody>
      </p:sp>
      <p:sp>
        <p:nvSpPr>
          <p:cNvPr id="3" name="TextBox 2"/>
          <p:cNvSpPr txBox="1"/>
          <p:nvPr/>
        </p:nvSpPr>
        <p:spPr>
          <a:xfrm>
            <a:off x="1025533" y="3055190"/>
            <a:ext cx="6804017" cy="1015663"/>
          </a:xfrm>
          <a:prstGeom prst="rect">
            <a:avLst/>
          </a:prstGeom>
          <a:noFill/>
        </p:spPr>
        <p:txBody>
          <a:bodyPr wrap="square" rtlCol="0">
            <a:spAutoFit/>
          </a:bodyPr>
          <a:lstStyle/>
          <a:p>
            <a:r>
              <a:rPr lang="en-US" sz="3000" dirty="0" smtClean="0">
                <a:solidFill>
                  <a:srgbClr val="0070C0"/>
                </a:solidFill>
                <a:latin typeface="NikoshBAN" panose="02000000000000000000" pitchFamily="2" charset="0"/>
                <a:cs typeface="NikoshBAN" panose="02000000000000000000" pitchFamily="2" charset="0"/>
              </a:rPr>
              <a:t>50 </a:t>
            </a:r>
            <a:r>
              <a:rPr lang="bn-BD" sz="3000" dirty="0" smtClean="0">
                <a:solidFill>
                  <a:srgbClr val="0070C0"/>
                </a:solidFill>
                <a:latin typeface="NikoshBAN" panose="02000000000000000000" pitchFamily="2" charset="0"/>
                <a:cs typeface="NikoshBAN" panose="02000000000000000000" pitchFamily="2" charset="0"/>
              </a:rPr>
              <a:t>মিটার উঁচু দালানের ছাদ থেকে কোনো বস্তু ছেড়ে দিলে এটি কত বেগে ভূ-পৃষ্ঠকে আঘাত করবে? </a:t>
            </a:r>
            <a:endParaRPr lang="en-US" sz="3000" dirty="0">
              <a:solidFill>
                <a:srgbClr val="0070C0"/>
              </a:solidFill>
              <a:latin typeface="NikoshBAN" panose="02000000000000000000" pitchFamily="2" charset="0"/>
              <a:cs typeface="NikoshBAN" panose="02000000000000000000" pitchFamily="2" charset="0"/>
            </a:endParaRPr>
          </a:p>
        </p:txBody>
      </p:sp>
      <p:pic>
        <p:nvPicPr>
          <p:cNvPr id="4" name="Picture 3"/>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408313" y="1017908"/>
            <a:ext cx="2314415" cy="1680811"/>
          </a:xfrm>
          <a:prstGeom prst="rect">
            <a:avLst/>
          </a:prstGeom>
        </p:spPr>
      </p:pic>
      <p:grpSp>
        <p:nvGrpSpPr>
          <p:cNvPr id="5" name="Group 4"/>
          <p:cNvGrpSpPr/>
          <p:nvPr/>
        </p:nvGrpSpPr>
        <p:grpSpPr>
          <a:xfrm>
            <a:off x="0" y="0"/>
            <a:ext cx="9144000" cy="6858002"/>
            <a:chOff x="0" y="0"/>
            <a:chExt cx="9144000" cy="6858002"/>
          </a:xfrm>
        </p:grpSpPr>
        <p:sp>
          <p:nvSpPr>
            <p:cNvPr id="6" name="Half Frame 5"/>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805574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09756" y="1898682"/>
            <a:ext cx="3619544" cy="553998"/>
          </a:xfrm>
          <a:prstGeom prst="rect">
            <a:avLst/>
          </a:prstGeom>
          <a:noFill/>
        </p:spPr>
        <p:txBody>
          <a:bodyPr wrap="square" rtlCol="0">
            <a:spAutoFit/>
          </a:bodyPr>
          <a:lstStyle/>
          <a:p>
            <a:r>
              <a:rPr lang="bn-BD" sz="3000" b="1" dirty="0">
                <a:solidFill>
                  <a:srgbClr val="0070C0"/>
                </a:solidFill>
                <a:latin typeface="NikoshBAN" panose="02000000000000000000" pitchFamily="2" charset="0"/>
                <a:cs typeface="NikoshBAN" panose="02000000000000000000" pitchFamily="2" charset="0"/>
              </a:rPr>
              <a:t>এই অধ্যায়ের  গুরুত্ত্বপূর্ণ শব্দ</a:t>
            </a:r>
            <a:endParaRPr lang="en-US" sz="3000" b="1" dirty="0">
              <a:solidFill>
                <a:srgbClr val="0070C0"/>
              </a:solidFill>
              <a:latin typeface="NikoshBAN" panose="02000000000000000000" pitchFamily="2" charset="0"/>
              <a:cs typeface="NikoshBAN" panose="02000000000000000000" pitchFamily="2" charset="0"/>
            </a:endParaRPr>
          </a:p>
        </p:txBody>
      </p:sp>
      <p:sp>
        <p:nvSpPr>
          <p:cNvPr id="3" name="TextBox 2"/>
          <p:cNvSpPr txBox="1"/>
          <p:nvPr/>
        </p:nvSpPr>
        <p:spPr>
          <a:xfrm>
            <a:off x="2209754" y="2801652"/>
            <a:ext cx="4358685" cy="553998"/>
          </a:xfrm>
          <a:prstGeom prst="rect">
            <a:avLst/>
          </a:prstGeom>
          <a:noFill/>
        </p:spPr>
        <p:txBody>
          <a:bodyPr wrap="square" rtlCol="0">
            <a:spAutoFit/>
          </a:bodyPr>
          <a:lstStyle/>
          <a:p>
            <a:r>
              <a:rPr lang="bn-BD" sz="3000" b="1" dirty="0" smtClean="0">
                <a:solidFill>
                  <a:srgbClr val="0070C0"/>
                </a:solidFill>
                <a:latin typeface="NikoshBAN" panose="02000000000000000000" pitchFamily="2" charset="0"/>
                <a:cs typeface="NikoshBAN" panose="02000000000000000000" pitchFamily="2" charset="0"/>
              </a:rPr>
              <a:t>অভিকর্ষজ ত্বরণ, মহাকর্ষীয় ধ্রুবক</a:t>
            </a:r>
            <a:endParaRPr lang="en-US" sz="3000" b="1" dirty="0">
              <a:solidFill>
                <a:srgbClr val="0070C0"/>
              </a:solidFill>
              <a:latin typeface="NikoshBAN" panose="02000000000000000000" pitchFamily="2" charset="0"/>
              <a:cs typeface="NikoshBAN" panose="02000000000000000000" pitchFamily="2" charset="0"/>
            </a:endParaRPr>
          </a:p>
        </p:txBody>
      </p:sp>
      <p:grpSp>
        <p:nvGrpSpPr>
          <p:cNvPr id="4" name="Group 3"/>
          <p:cNvGrpSpPr/>
          <p:nvPr/>
        </p:nvGrpSpPr>
        <p:grpSpPr>
          <a:xfrm>
            <a:off x="0" y="0"/>
            <a:ext cx="9144000" cy="6858002"/>
            <a:chOff x="0" y="0"/>
            <a:chExt cx="9144000" cy="6858002"/>
          </a:xfrm>
        </p:grpSpPr>
        <p:sp>
          <p:nvSpPr>
            <p:cNvPr id="5" name="Half Frame 4"/>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1420186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3146523" y="2501204"/>
            <a:ext cx="3667259" cy="1419619"/>
          </a:xfrm>
          <a:prstGeom prst="rect">
            <a:avLst/>
          </a:prstGeom>
          <a:noFill/>
        </p:spPr>
        <p:txBody>
          <a:bodyPr wrap="square" rtlCol="0">
            <a:spAutoFit/>
          </a:bodyPr>
          <a:lstStyle/>
          <a:p>
            <a:r>
              <a:rPr lang="bn-BD" sz="8625" b="1" dirty="0">
                <a:solidFill>
                  <a:srgbClr val="002060"/>
                </a:solidFill>
                <a:latin typeface="NikoshBAN" panose="02000000000000000000" pitchFamily="2" charset="0"/>
                <a:cs typeface="NikoshBAN" panose="02000000000000000000" pitchFamily="2" charset="0"/>
              </a:rPr>
              <a:t>ধন্যবাদ</a:t>
            </a:r>
            <a:endParaRPr lang="en-US" sz="8625" b="1" dirty="0">
              <a:solidFill>
                <a:srgbClr val="002060"/>
              </a:solidFill>
              <a:latin typeface="NikoshBAN" panose="02000000000000000000" pitchFamily="2" charset="0"/>
              <a:cs typeface="NikoshBAN" panose="02000000000000000000" pitchFamily="2" charset="0"/>
            </a:endParaRPr>
          </a:p>
        </p:txBody>
      </p:sp>
      <p:grpSp>
        <p:nvGrpSpPr>
          <p:cNvPr id="4" name="Group 3"/>
          <p:cNvGrpSpPr/>
          <p:nvPr/>
        </p:nvGrpSpPr>
        <p:grpSpPr>
          <a:xfrm>
            <a:off x="0" y="0"/>
            <a:ext cx="9144000" cy="6858002"/>
            <a:chOff x="0" y="0"/>
            <a:chExt cx="9144000" cy="6858002"/>
          </a:xfrm>
        </p:grpSpPr>
        <p:sp>
          <p:nvSpPr>
            <p:cNvPr id="5" name="Half Frame 4"/>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2886912323"/>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304800"/>
            <a:ext cx="8229600" cy="1143000"/>
          </a:xfrm>
        </p:spPr>
        <p:style>
          <a:lnRef idx="1">
            <a:schemeClr val="dk1"/>
          </a:lnRef>
          <a:fillRef idx="3">
            <a:schemeClr val="dk1"/>
          </a:fillRef>
          <a:effectRef idx="2">
            <a:schemeClr val="dk1"/>
          </a:effectRef>
          <a:fontRef idx="minor">
            <a:schemeClr val="lt1"/>
          </a:fontRef>
        </p:style>
        <p:txBody>
          <a:bodyPr>
            <a:normAutofit/>
          </a:bodyPr>
          <a:lstStyle/>
          <a:p>
            <a:r>
              <a:rPr lang="en-US" sz="5400" dirty="0" err="1" smtClean="0">
                <a:solidFill>
                  <a:schemeClr val="bg1"/>
                </a:solidFill>
                <a:latin typeface="NikoshBAN" pitchFamily="2" charset="0"/>
                <a:cs typeface="NikoshBAN" pitchFamily="2" charset="0"/>
              </a:rPr>
              <a:t>পাঠ</a:t>
            </a:r>
            <a:r>
              <a:rPr lang="en-US" sz="5400" dirty="0" smtClean="0">
                <a:solidFill>
                  <a:schemeClr val="bg1"/>
                </a:solidFill>
                <a:latin typeface="NikoshBAN" pitchFamily="2" charset="0"/>
                <a:cs typeface="NikoshBAN" pitchFamily="2" charset="0"/>
              </a:rPr>
              <a:t> </a:t>
            </a:r>
            <a:r>
              <a:rPr lang="en-US" sz="5400" dirty="0" err="1" smtClean="0">
                <a:solidFill>
                  <a:schemeClr val="bg1"/>
                </a:solidFill>
                <a:latin typeface="NikoshBAN" pitchFamily="2" charset="0"/>
                <a:cs typeface="NikoshBAN" pitchFamily="2" charset="0"/>
              </a:rPr>
              <a:t>পরিচিতিঃ</a:t>
            </a:r>
            <a:endParaRPr lang="en-US" sz="5400" dirty="0">
              <a:solidFill>
                <a:schemeClr val="bg1"/>
              </a:solidFill>
              <a:latin typeface="NikoshBAN" pitchFamily="2" charset="0"/>
              <a:cs typeface="NikoshBAN" pitchFamily="2" charset="0"/>
            </a:endParaRPr>
          </a:p>
        </p:txBody>
      </p:sp>
      <p:sp>
        <p:nvSpPr>
          <p:cNvPr id="5" name="Content Placeholder 5"/>
          <p:cNvSpPr>
            <a:spLocks noGrp="1"/>
          </p:cNvSpPr>
          <p:nvPr>
            <p:ph idx="1"/>
          </p:nvPr>
        </p:nvSpPr>
        <p:spPr/>
        <p:txBody>
          <a:bodyPr>
            <a:normAutofit/>
          </a:bodyPr>
          <a:lstStyle/>
          <a:p>
            <a:pPr>
              <a:buNone/>
            </a:pPr>
            <a:endParaRPr lang="en-US" sz="4800" dirty="0" smtClean="0">
              <a:latin typeface="NikoshBAN" pitchFamily="2" charset="0"/>
              <a:cs typeface="NikoshBAN" pitchFamily="2" charset="0"/>
            </a:endParaRPr>
          </a:p>
          <a:p>
            <a:pPr>
              <a:buNone/>
            </a:pPr>
            <a:r>
              <a:rPr lang="en-US" sz="4800" dirty="0" err="1" smtClean="0">
                <a:latin typeface="NikoshBAN" pitchFamily="2" charset="0"/>
                <a:cs typeface="NikoshBAN" pitchFamily="2" charset="0"/>
              </a:rPr>
              <a:t>বিষয়ঃ</a:t>
            </a:r>
            <a:r>
              <a:rPr lang="en-US" sz="4800" dirty="0" smtClean="0">
                <a:latin typeface="NikoshBAN" pitchFamily="2" charset="0"/>
                <a:cs typeface="NikoshBAN" pitchFamily="2" charset="0"/>
              </a:rPr>
              <a:t> </a:t>
            </a:r>
            <a:r>
              <a:rPr lang="en-US" sz="4800" dirty="0" err="1" smtClean="0">
                <a:latin typeface="NikoshBAN" pitchFamily="2" charset="0"/>
                <a:cs typeface="NikoshBAN" pitchFamily="2" charset="0"/>
              </a:rPr>
              <a:t>পদার্থ</a:t>
            </a:r>
            <a:r>
              <a:rPr lang="en-US" sz="4800" dirty="0" smtClean="0">
                <a:latin typeface="NikoshBAN" pitchFamily="2" charset="0"/>
                <a:cs typeface="NikoshBAN" pitchFamily="2" charset="0"/>
              </a:rPr>
              <a:t> </a:t>
            </a:r>
            <a:r>
              <a:rPr lang="en-US" sz="4800" dirty="0" err="1" smtClean="0">
                <a:latin typeface="NikoshBAN" pitchFamily="2" charset="0"/>
                <a:cs typeface="NikoshBAN" pitchFamily="2" charset="0"/>
              </a:rPr>
              <a:t>বিজ্ঞান</a:t>
            </a:r>
            <a:endParaRPr lang="en-US" sz="4800" dirty="0" smtClean="0">
              <a:latin typeface="NikoshBAN" pitchFamily="2" charset="0"/>
              <a:cs typeface="NikoshBAN" pitchFamily="2" charset="0"/>
            </a:endParaRPr>
          </a:p>
          <a:p>
            <a:pPr>
              <a:buNone/>
            </a:pPr>
            <a:r>
              <a:rPr lang="en-US" sz="4800" dirty="0" err="1" smtClean="0">
                <a:latin typeface="NikoshBAN" pitchFamily="2" charset="0"/>
                <a:cs typeface="NikoshBAN" pitchFamily="2" charset="0"/>
              </a:rPr>
              <a:t>শ্রেণিঃনবম-দশম</a:t>
            </a:r>
            <a:endParaRPr lang="en-US" sz="4800" dirty="0" smtClean="0">
              <a:latin typeface="NikoshBAN" pitchFamily="2" charset="0"/>
              <a:cs typeface="NikoshBAN" pitchFamily="2" charset="0"/>
            </a:endParaRPr>
          </a:p>
          <a:p>
            <a:pPr>
              <a:buNone/>
            </a:pPr>
            <a:r>
              <a:rPr lang="en-US" sz="4800" dirty="0" err="1" smtClean="0">
                <a:latin typeface="NikoshBAN" pitchFamily="2" charset="0"/>
                <a:cs typeface="NikoshBAN" pitchFamily="2" charset="0"/>
              </a:rPr>
              <a:t>অধ্যায়ঃ</a:t>
            </a:r>
            <a:r>
              <a:rPr lang="en-US" sz="4800" dirty="0" smtClean="0">
                <a:latin typeface="NikoshBAN" pitchFamily="2" charset="0"/>
                <a:cs typeface="NikoshBAN" pitchFamily="2" charset="0"/>
              </a:rPr>
              <a:t> (</a:t>
            </a:r>
            <a:r>
              <a:rPr lang="en-US" sz="4800" dirty="0" err="1" smtClean="0">
                <a:latin typeface="NikoshBAN" pitchFamily="2" charset="0"/>
                <a:cs typeface="NikoshBAN" pitchFamily="2" charset="0"/>
              </a:rPr>
              <a:t>দ্বিতীয়</a:t>
            </a:r>
            <a:r>
              <a:rPr lang="en-US" sz="4800" dirty="0" smtClean="0">
                <a:latin typeface="NikoshBAN" pitchFamily="2" charset="0"/>
                <a:cs typeface="NikoshBAN" pitchFamily="2" charset="0"/>
              </a:rPr>
              <a:t>) </a:t>
            </a:r>
            <a:r>
              <a:rPr lang="en-US" sz="4800" dirty="0" err="1" smtClean="0">
                <a:latin typeface="NikoshBAN" pitchFamily="2" charset="0"/>
                <a:cs typeface="NikoshBAN" pitchFamily="2" charset="0"/>
              </a:rPr>
              <a:t>গতি</a:t>
            </a:r>
            <a:endParaRPr lang="en-US" sz="4800" dirty="0" smtClean="0">
              <a:latin typeface="SutonnyMJ" pitchFamily="2" charset="0"/>
              <a:cs typeface="SutonnyMJ" pitchFamily="2" charset="0"/>
            </a:endParaRPr>
          </a:p>
          <a:p>
            <a:pPr>
              <a:buNone/>
            </a:pPr>
            <a:r>
              <a:rPr lang="en-US" sz="6000" dirty="0" err="1" smtClean="0">
                <a:latin typeface="SutonnyMJ" pitchFamily="2" charset="0"/>
                <a:cs typeface="SutonnyMJ" pitchFamily="2" charset="0"/>
              </a:rPr>
              <a:t>cvV</a:t>
            </a:r>
            <a:r>
              <a:rPr lang="en-US" sz="6000" dirty="0" smtClean="0">
                <a:latin typeface="SutonnyMJ" pitchFamily="2" charset="0"/>
                <a:cs typeface="SutonnyMJ" pitchFamily="2" charset="0"/>
              </a:rPr>
              <a:t> </a:t>
            </a:r>
            <a:r>
              <a:rPr lang="en-US" sz="6000" dirty="0" err="1" smtClean="0">
                <a:latin typeface="SutonnyMJ" pitchFamily="2" charset="0"/>
                <a:cs typeface="SutonnyMJ" pitchFamily="2" charset="0"/>
              </a:rPr>
              <a:t>wk‡ivbvgt</a:t>
            </a:r>
            <a:r>
              <a:rPr lang="en-US" sz="6000" dirty="0" smtClean="0">
                <a:latin typeface="SutonnyMJ" pitchFamily="2" charset="0"/>
                <a:cs typeface="SutonnyMJ" pitchFamily="2" charset="0"/>
              </a:rPr>
              <a:t> </a:t>
            </a:r>
            <a:r>
              <a:rPr lang="en-US" sz="4800" dirty="0" err="1" smtClean="0">
                <a:latin typeface="SutonnyMJ" pitchFamily="2" charset="0"/>
                <a:cs typeface="SutonnyMJ" pitchFamily="2" charset="0"/>
              </a:rPr>
              <a:t>পড়ন্ত</a:t>
            </a:r>
            <a:r>
              <a:rPr lang="en-US" sz="4800" dirty="0" smtClean="0">
                <a:latin typeface="SutonnyMJ" pitchFamily="2" charset="0"/>
                <a:cs typeface="SutonnyMJ" pitchFamily="2" charset="0"/>
              </a:rPr>
              <a:t> </a:t>
            </a:r>
            <a:r>
              <a:rPr lang="en-US" sz="4800" dirty="0" err="1" smtClean="0">
                <a:latin typeface="SutonnyMJ" pitchFamily="2" charset="0"/>
                <a:cs typeface="SutonnyMJ" pitchFamily="2" charset="0"/>
              </a:rPr>
              <a:t>বস্তুর</a:t>
            </a:r>
            <a:r>
              <a:rPr lang="en-US" sz="4800" dirty="0" smtClean="0">
                <a:latin typeface="SutonnyMJ" pitchFamily="2" charset="0"/>
                <a:cs typeface="SutonnyMJ" pitchFamily="2" charset="0"/>
              </a:rPr>
              <a:t> </a:t>
            </a:r>
            <a:r>
              <a:rPr lang="en-US" sz="4800" dirty="0" err="1" smtClean="0">
                <a:latin typeface="SutonnyMJ" pitchFamily="2" charset="0"/>
                <a:cs typeface="SutonnyMJ" pitchFamily="2" charset="0"/>
              </a:rPr>
              <a:t>গতি</a:t>
            </a:r>
            <a:endParaRPr lang="en-US" sz="4800" dirty="0" smtClean="0">
              <a:latin typeface="NikoshBAN" pitchFamily="2" charset="0"/>
              <a:cs typeface="NikoshBAN" pitchFamily="2" charset="0"/>
            </a:endParaRPr>
          </a:p>
        </p:txBody>
      </p:sp>
      <p:sp>
        <p:nvSpPr>
          <p:cNvPr id="6" name="TextBox 5"/>
          <p:cNvSpPr txBox="1"/>
          <p:nvPr/>
        </p:nvSpPr>
        <p:spPr>
          <a:xfrm>
            <a:off x="6858000" y="1676400"/>
            <a:ext cx="1752600"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800" dirty="0" smtClean="0">
                <a:latin typeface="SutonnyMJ" pitchFamily="2" charset="0"/>
                <a:cs typeface="SutonnyMJ" pitchFamily="2" charset="0"/>
              </a:rPr>
              <a:t>2/6</a:t>
            </a:r>
            <a:endParaRPr lang="en-US" sz="4800" dirty="0">
              <a:latin typeface="SutonnyMJ" pitchFamily="2" charset="0"/>
              <a:cs typeface="SutonnyMJ" pitchFamily="2"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1" presetClass="entr" presetSubtype="4" fill="hold" grpId="0" nodeType="after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heel(4)">
                                      <p:cBhvr>
                                        <p:cTn id="12" dur="500"/>
                                        <p:tgtEl>
                                          <p:spTgt spid="5">
                                            <p:txEl>
                                              <p:pRg st="1" end="1"/>
                                            </p:txEl>
                                          </p:spTgt>
                                        </p:tgtEl>
                                      </p:cBhvr>
                                    </p:animEffect>
                                  </p:childTnLst>
                                </p:cTn>
                              </p:par>
                            </p:childTnLst>
                          </p:cTn>
                        </p:par>
                        <p:par>
                          <p:cTn id="13" fill="hold">
                            <p:stCondLst>
                              <p:cond delay="1000"/>
                            </p:stCondLst>
                            <p:childTnLst>
                              <p:par>
                                <p:cTn id="14" presetID="21" presetClass="entr" presetSubtype="4" fill="hold" grpId="0" nodeType="after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wheel(4)">
                                      <p:cBhvr>
                                        <p:cTn id="16" dur="500"/>
                                        <p:tgtEl>
                                          <p:spTgt spid="5">
                                            <p:txEl>
                                              <p:pRg st="2" end="2"/>
                                            </p:txEl>
                                          </p:spTgt>
                                        </p:tgtEl>
                                      </p:cBhvr>
                                    </p:animEffect>
                                  </p:childTnLst>
                                </p:cTn>
                              </p:par>
                            </p:childTnLst>
                          </p:cTn>
                        </p:par>
                        <p:par>
                          <p:cTn id="17" fill="hold">
                            <p:stCondLst>
                              <p:cond delay="1500"/>
                            </p:stCondLst>
                            <p:childTnLst>
                              <p:par>
                                <p:cTn id="18" presetID="21" presetClass="entr" presetSubtype="4" fill="hold" grpId="0" nodeType="after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wheel(4)">
                                      <p:cBhvr>
                                        <p:cTn id="20" dur="500"/>
                                        <p:tgtEl>
                                          <p:spTgt spid="5">
                                            <p:txEl>
                                              <p:pRg st="3" end="3"/>
                                            </p:txEl>
                                          </p:spTgt>
                                        </p:tgtEl>
                                      </p:cBhvr>
                                    </p:animEffect>
                                  </p:childTnLst>
                                </p:cTn>
                              </p:par>
                            </p:childTnLst>
                          </p:cTn>
                        </p:par>
                        <p:par>
                          <p:cTn id="21" fill="hold">
                            <p:stCondLst>
                              <p:cond delay="2000"/>
                            </p:stCondLst>
                            <p:childTnLst>
                              <p:par>
                                <p:cTn id="22" presetID="21" presetClass="entr" presetSubtype="4" fill="hold" grpId="0" nodeType="after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wheel(4)">
                                      <p:cBhvr>
                                        <p:cTn id="24"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2348864" y="199072"/>
            <a:ext cx="3228976" cy="5084433"/>
          </a:xfrm>
          <a:prstGeom prst="rect">
            <a:avLst/>
          </a:prstGeom>
        </p:spPr>
      </p:pic>
      <p:sp>
        <p:nvSpPr>
          <p:cNvPr id="5" name="Rectangle 4"/>
          <p:cNvSpPr/>
          <p:nvPr/>
        </p:nvSpPr>
        <p:spPr>
          <a:xfrm>
            <a:off x="3169920" y="5521094"/>
            <a:ext cx="1905000" cy="646331"/>
          </a:xfrm>
          <a:prstGeom prst="rect">
            <a:avLst/>
          </a:prstGeom>
        </p:spPr>
        <p:txBody>
          <a:bodyPr wrap="square">
            <a:spAutoFit/>
          </a:bodyPr>
          <a:lstStyle/>
          <a:p>
            <a:r>
              <a:rPr lang="bn-BD" sz="3600" dirty="0" smtClean="0">
                <a:latin typeface="NikoshBAN" panose="02000000000000000000" pitchFamily="2" charset="0"/>
                <a:cs typeface="NikoshBAN" panose="02000000000000000000" pitchFamily="2" charset="0"/>
              </a:rPr>
              <a:t>কী দেখছ?</a:t>
            </a:r>
            <a:endParaRPr lang="en-US" sz="3600" dirty="0">
              <a:latin typeface="NikoshBAN" panose="02000000000000000000" pitchFamily="2" charset="0"/>
              <a:cs typeface="NikoshBAN" panose="02000000000000000000" pitchFamily="2" charset="0"/>
            </a:endParaRPr>
          </a:p>
        </p:txBody>
      </p:sp>
      <p:grpSp>
        <p:nvGrpSpPr>
          <p:cNvPr id="6" name="Group 5"/>
          <p:cNvGrpSpPr/>
          <p:nvPr/>
        </p:nvGrpSpPr>
        <p:grpSpPr>
          <a:xfrm>
            <a:off x="0" y="0"/>
            <a:ext cx="9144000" cy="6858002"/>
            <a:chOff x="0" y="0"/>
            <a:chExt cx="9144000" cy="6858002"/>
          </a:xfrm>
        </p:grpSpPr>
        <p:sp>
          <p:nvSpPr>
            <p:cNvPr id="7" name="Half Frame 6"/>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78891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447800" y="945675"/>
            <a:ext cx="4937760" cy="405057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4800" dirty="0" smtClean="0">
                <a:solidFill>
                  <a:schemeClr val="tx1"/>
                </a:solidFill>
                <a:latin typeface="NikoshBAN" panose="02000000000000000000" pitchFamily="2" charset="0"/>
                <a:cs typeface="NikoshBAN" panose="02000000000000000000" pitchFamily="2" charset="0"/>
              </a:rPr>
              <a:t>পড়ন্ত বস্তুর গতি</a:t>
            </a:r>
            <a:endParaRPr lang="en-US" sz="4800" dirty="0">
              <a:solidFill>
                <a:schemeClr val="tx1"/>
              </a:solidFill>
              <a:latin typeface="NikoshBAN" panose="02000000000000000000" pitchFamily="2" charset="0"/>
              <a:cs typeface="NikoshBAN" panose="02000000000000000000" pitchFamily="2" charset="0"/>
            </a:endParaRPr>
          </a:p>
        </p:txBody>
      </p:sp>
      <p:pic>
        <p:nvPicPr>
          <p:cNvPr id="5" name="Picture 4"/>
          <p:cNvPicPr>
            <a:picLocks noChangeAspect="1"/>
          </p:cNvPicPr>
          <p:nvPr/>
        </p:nvPicPr>
        <p:blipFill rotWithShape="1">
          <a:blip r:embed="rId3">
            <a:extLst>
              <a:ext uri="{28A0092B-C50C-407E-A947-70E740481C1C}">
                <a14:useLocalDpi xmlns="" xmlns:a14="http://schemas.microsoft.com/office/drawing/2010/main" val="0"/>
              </a:ext>
            </a:extLst>
          </a:blip>
          <a:srcRect r="18198"/>
          <a:stretch/>
        </p:blipFill>
        <p:spPr>
          <a:xfrm>
            <a:off x="7208520" y="945675"/>
            <a:ext cx="1935480" cy="4614582"/>
          </a:xfrm>
          <a:prstGeom prst="rect">
            <a:avLst/>
          </a:prstGeom>
        </p:spPr>
      </p:pic>
      <p:grpSp>
        <p:nvGrpSpPr>
          <p:cNvPr id="4" name="Group 3"/>
          <p:cNvGrpSpPr/>
          <p:nvPr/>
        </p:nvGrpSpPr>
        <p:grpSpPr>
          <a:xfrm>
            <a:off x="0" y="0"/>
            <a:ext cx="9144000" cy="6858002"/>
            <a:chOff x="0" y="0"/>
            <a:chExt cx="9144000" cy="6858002"/>
          </a:xfrm>
        </p:grpSpPr>
        <p:sp>
          <p:nvSpPr>
            <p:cNvPr id="7" name="Half Frame 6"/>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1123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535335" y="2392863"/>
            <a:ext cx="7523362" cy="2210061"/>
            <a:chOff x="912247" y="2274911"/>
            <a:chExt cx="9680721" cy="1416135"/>
          </a:xfrm>
        </p:grpSpPr>
        <p:sp>
          <p:nvSpPr>
            <p:cNvPr id="3" name="TextBox 2"/>
            <p:cNvSpPr txBox="1"/>
            <p:nvPr/>
          </p:nvSpPr>
          <p:spPr>
            <a:xfrm>
              <a:off x="912247" y="2274911"/>
              <a:ext cx="9202177" cy="690246"/>
            </a:xfrm>
            <a:prstGeom prst="rect">
              <a:avLst/>
            </a:prstGeom>
            <a:noFill/>
          </p:spPr>
          <p:txBody>
            <a:bodyPr wrap="square" rtlCol="0">
              <a:spAutoFit/>
            </a:bodyPr>
            <a:lstStyle/>
            <a:p>
              <a:r>
                <a:rPr lang="bn-BD" sz="3200" dirty="0" smtClean="0">
                  <a:solidFill>
                    <a:srgbClr val="7030A0"/>
                  </a:solidFill>
                  <a:latin typeface="NikoshBAN" panose="02000000000000000000" pitchFamily="2" charset="0"/>
                  <a:cs typeface="NikoshBAN" panose="02000000000000000000" pitchFamily="2" charset="0"/>
                </a:rPr>
                <a:t>এই </a:t>
              </a:r>
              <a:r>
                <a:rPr lang="bn-BD" sz="3200" dirty="0">
                  <a:solidFill>
                    <a:srgbClr val="7030A0"/>
                  </a:solidFill>
                  <a:latin typeface="NikoshBAN" panose="02000000000000000000" pitchFamily="2" charset="0"/>
                  <a:cs typeface="NikoshBAN" panose="02000000000000000000" pitchFamily="2" charset="0"/>
                </a:rPr>
                <a:t>পাঠ শেষে শিক্ষার্থীরা-</a:t>
              </a:r>
              <a:endParaRPr lang="en-US" sz="3200" dirty="0">
                <a:solidFill>
                  <a:srgbClr val="7030A0"/>
                </a:solidFill>
                <a:latin typeface="NikoshBAN" panose="02000000000000000000" pitchFamily="2" charset="0"/>
                <a:cs typeface="NikoshBAN" panose="02000000000000000000" pitchFamily="2" charset="0"/>
              </a:endParaRPr>
            </a:p>
            <a:p>
              <a:r>
                <a:rPr lang="bn-BD" sz="3200" b="1" dirty="0" smtClean="0">
                  <a:solidFill>
                    <a:srgbClr val="002060"/>
                  </a:solidFill>
                  <a:latin typeface="NikoshBAN" panose="02000000000000000000" pitchFamily="2" charset="0"/>
                  <a:cs typeface="NikoshBAN" panose="02000000000000000000" pitchFamily="2" charset="0"/>
                </a:rPr>
                <a:t>১</a:t>
              </a:r>
              <a:r>
                <a:rPr lang="bn-BD" sz="3200" b="1" dirty="0">
                  <a:solidFill>
                    <a:srgbClr val="002060"/>
                  </a:solidFill>
                  <a:latin typeface="NikoshBAN" panose="02000000000000000000" pitchFamily="2" charset="0"/>
                  <a:cs typeface="NikoshBAN" panose="02000000000000000000" pitchFamily="2" charset="0"/>
                </a:rPr>
                <a:t>। </a:t>
              </a:r>
              <a:r>
                <a:rPr lang="bn-BD" sz="3200" b="1" dirty="0" smtClean="0">
                  <a:solidFill>
                    <a:srgbClr val="002060"/>
                  </a:solidFill>
                  <a:latin typeface="NikoshBAN" panose="02000000000000000000" pitchFamily="2" charset="0"/>
                  <a:cs typeface="NikoshBAN" panose="02000000000000000000" pitchFamily="2" charset="0"/>
                </a:rPr>
                <a:t>মুক্তভাবে পড়ন্ত বস্তুর গতি ব্যাখ্যা করতে পারবে</a:t>
              </a:r>
              <a:r>
                <a:rPr lang="bn-BD" sz="3200" b="1" dirty="0">
                  <a:solidFill>
                    <a:srgbClr val="002060"/>
                  </a:solidFill>
                  <a:latin typeface="NikoshBAN" panose="02000000000000000000" pitchFamily="2" charset="0"/>
                  <a:cs typeface="NikoshBAN" panose="02000000000000000000" pitchFamily="2" charset="0"/>
                </a:rPr>
                <a:t>।</a:t>
              </a:r>
              <a:endParaRPr lang="en-US" sz="3200" b="1" dirty="0">
                <a:solidFill>
                  <a:srgbClr val="002060"/>
                </a:solidFill>
                <a:latin typeface="NikoshBAN" panose="02000000000000000000" pitchFamily="2" charset="0"/>
                <a:cs typeface="NikoshBAN" panose="02000000000000000000" pitchFamily="2" charset="0"/>
              </a:endParaRPr>
            </a:p>
          </p:txBody>
        </p:sp>
        <p:sp>
          <p:nvSpPr>
            <p:cNvPr id="4" name="TextBox 3"/>
            <p:cNvSpPr txBox="1"/>
            <p:nvPr/>
          </p:nvSpPr>
          <p:spPr>
            <a:xfrm>
              <a:off x="912248" y="3316341"/>
              <a:ext cx="9680720" cy="374705"/>
            </a:xfrm>
            <a:prstGeom prst="rect">
              <a:avLst/>
            </a:prstGeom>
            <a:noFill/>
          </p:spPr>
          <p:txBody>
            <a:bodyPr wrap="square" rtlCol="0">
              <a:spAutoFit/>
            </a:bodyPr>
            <a:lstStyle/>
            <a:p>
              <a:r>
                <a:rPr lang="bn-BD" sz="3200" b="1" dirty="0">
                  <a:solidFill>
                    <a:srgbClr val="002060"/>
                  </a:solidFill>
                  <a:latin typeface="NikoshBAN" panose="02000000000000000000" pitchFamily="2" charset="0"/>
                  <a:cs typeface="NikoshBAN" panose="02000000000000000000" pitchFamily="2" charset="0"/>
                </a:rPr>
                <a:t>৩</a:t>
              </a:r>
              <a:r>
                <a:rPr lang="bn-BD" sz="3200" b="1" dirty="0" smtClean="0">
                  <a:solidFill>
                    <a:srgbClr val="002060"/>
                  </a:solidFill>
                  <a:latin typeface="NikoshBAN" panose="02000000000000000000" pitchFamily="2" charset="0"/>
                  <a:cs typeface="NikoshBAN" panose="02000000000000000000" pitchFamily="2" charset="0"/>
                </a:rPr>
                <a:t>। </a:t>
              </a:r>
              <a:r>
                <a:rPr lang="bn-BD" sz="3200" b="1" dirty="0">
                  <a:solidFill>
                    <a:srgbClr val="002060"/>
                  </a:solidFill>
                  <a:latin typeface="NikoshBAN" panose="02000000000000000000" pitchFamily="2" charset="0"/>
                  <a:cs typeface="NikoshBAN" panose="02000000000000000000" pitchFamily="2" charset="0"/>
                </a:rPr>
                <a:t>মুক্তভাবে পড়ন্ত </a:t>
              </a:r>
              <a:r>
                <a:rPr lang="bn-BD" sz="3200" b="1" dirty="0" smtClean="0">
                  <a:solidFill>
                    <a:srgbClr val="002060"/>
                  </a:solidFill>
                  <a:latin typeface="NikoshBAN" panose="02000000000000000000" pitchFamily="2" charset="0"/>
                  <a:cs typeface="NikoshBAN" panose="02000000000000000000" pitchFamily="2" charset="0"/>
                </a:rPr>
                <a:t>বস্তুর সূত্রাবলী ব্যাখ্যা </a:t>
              </a:r>
              <a:r>
                <a:rPr lang="bn-BD" sz="3200" b="1" dirty="0">
                  <a:solidFill>
                    <a:srgbClr val="002060"/>
                  </a:solidFill>
                  <a:latin typeface="NikoshBAN" panose="02000000000000000000" pitchFamily="2" charset="0"/>
                  <a:cs typeface="NikoshBAN" panose="02000000000000000000" pitchFamily="2" charset="0"/>
                </a:rPr>
                <a:t>করতে পারবে।</a:t>
              </a:r>
              <a:endParaRPr lang="en-US" sz="3200" b="1" dirty="0">
                <a:solidFill>
                  <a:srgbClr val="002060"/>
                </a:solidFill>
                <a:latin typeface="NikoshBAN" panose="02000000000000000000" pitchFamily="2" charset="0"/>
                <a:cs typeface="NikoshBAN" panose="02000000000000000000" pitchFamily="2" charset="0"/>
              </a:endParaRPr>
            </a:p>
          </p:txBody>
        </p:sp>
        <p:sp>
          <p:nvSpPr>
            <p:cNvPr id="6" name="TextBox 5"/>
            <p:cNvSpPr txBox="1"/>
            <p:nvPr/>
          </p:nvSpPr>
          <p:spPr>
            <a:xfrm>
              <a:off x="912248" y="2965157"/>
              <a:ext cx="9680720" cy="374705"/>
            </a:xfrm>
            <a:prstGeom prst="rect">
              <a:avLst/>
            </a:prstGeom>
            <a:noFill/>
          </p:spPr>
          <p:txBody>
            <a:bodyPr wrap="square" rtlCol="0">
              <a:spAutoFit/>
            </a:bodyPr>
            <a:lstStyle/>
            <a:p>
              <a:r>
                <a:rPr lang="bn-BD" sz="3200" b="1" dirty="0">
                  <a:solidFill>
                    <a:srgbClr val="002060"/>
                  </a:solidFill>
                  <a:latin typeface="NikoshBAN" panose="02000000000000000000" pitchFamily="2" charset="0"/>
                  <a:cs typeface="NikoshBAN" panose="02000000000000000000" pitchFamily="2" charset="0"/>
                </a:rPr>
                <a:t>২</a:t>
              </a:r>
              <a:r>
                <a:rPr lang="bn-BD" sz="3200" b="1" dirty="0" smtClean="0">
                  <a:solidFill>
                    <a:srgbClr val="002060"/>
                  </a:solidFill>
                  <a:latin typeface="NikoshBAN" panose="02000000000000000000" pitchFamily="2" charset="0"/>
                  <a:cs typeface="NikoshBAN" panose="02000000000000000000" pitchFamily="2" charset="0"/>
                </a:rPr>
                <a:t>। অভিকর্ষজ ত্বরণ ব্যাখ্যা করতে </a:t>
              </a:r>
              <a:r>
                <a:rPr lang="bn-BD" sz="3200" b="1" dirty="0">
                  <a:solidFill>
                    <a:srgbClr val="002060"/>
                  </a:solidFill>
                  <a:latin typeface="NikoshBAN" panose="02000000000000000000" pitchFamily="2" charset="0"/>
                  <a:cs typeface="NikoshBAN" panose="02000000000000000000" pitchFamily="2" charset="0"/>
                </a:rPr>
                <a:t>পারবে।</a:t>
              </a:r>
              <a:endParaRPr lang="en-US" sz="3200" b="1" dirty="0">
                <a:solidFill>
                  <a:srgbClr val="002060"/>
                </a:solidFill>
                <a:latin typeface="NikoshBAN" panose="02000000000000000000" pitchFamily="2" charset="0"/>
                <a:cs typeface="NikoshBAN" panose="02000000000000000000" pitchFamily="2" charset="0"/>
              </a:endParaRPr>
            </a:p>
          </p:txBody>
        </p:sp>
      </p:grpSp>
      <p:sp>
        <p:nvSpPr>
          <p:cNvPr id="7" name="TextBox 6"/>
          <p:cNvSpPr txBox="1"/>
          <p:nvPr/>
        </p:nvSpPr>
        <p:spPr>
          <a:xfrm>
            <a:off x="1139095" y="1200060"/>
            <a:ext cx="7188082" cy="646331"/>
          </a:xfrm>
          <a:prstGeom prst="rect">
            <a:avLst/>
          </a:prstGeom>
          <a:solidFill>
            <a:srgbClr val="7030A0"/>
          </a:solidFill>
        </p:spPr>
        <p:txBody>
          <a:bodyPr wrap="square" rtlCol="0">
            <a:spAutoFit/>
          </a:bodyPr>
          <a:lstStyle/>
          <a:p>
            <a:pPr algn="ctr"/>
            <a:r>
              <a:rPr lang="bn-BD" sz="3600" b="1" dirty="0" smtClean="0">
                <a:solidFill>
                  <a:srgbClr val="FFFF00"/>
                </a:solidFill>
                <a:latin typeface="NikoshBAN" panose="02000000000000000000" pitchFamily="2" charset="0"/>
                <a:cs typeface="NikoshBAN" panose="02000000000000000000" pitchFamily="2" charset="0"/>
              </a:rPr>
              <a:t>শিখনফল</a:t>
            </a:r>
            <a:endParaRPr lang="en-US" sz="3600" b="1" dirty="0">
              <a:solidFill>
                <a:srgbClr val="FFFF00"/>
              </a:solidFill>
              <a:latin typeface="NikoshBAN" panose="02000000000000000000" pitchFamily="2" charset="0"/>
              <a:cs typeface="NikoshBAN" panose="02000000000000000000" pitchFamily="2" charset="0"/>
            </a:endParaRPr>
          </a:p>
        </p:txBody>
      </p:sp>
      <p:grpSp>
        <p:nvGrpSpPr>
          <p:cNvPr id="8" name="Group 7"/>
          <p:cNvGrpSpPr/>
          <p:nvPr/>
        </p:nvGrpSpPr>
        <p:grpSpPr>
          <a:xfrm>
            <a:off x="0" y="0"/>
            <a:ext cx="9144000" cy="6858002"/>
            <a:chOff x="0" y="0"/>
            <a:chExt cx="9144000" cy="6858002"/>
          </a:xfrm>
        </p:grpSpPr>
        <p:sp>
          <p:nvSpPr>
            <p:cNvPr id="9" name="Half Frame 8"/>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89170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1064761"/>
            <a:ext cx="4240531" cy="2669040"/>
          </a:xfrm>
          <a:prstGeom prst="rect">
            <a:avLst/>
          </a:prstGeom>
        </p:spPr>
      </p:pic>
      <p:pic>
        <p:nvPicPr>
          <p:cNvPr id="5" name="Picture 4"/>
          <p:cNvPicPr>
            <a:picLocks noChangeAspect="1"/>
          </p:cNvPicPr>
          <p:nvPr/>
        </p:nvPicPr>
        <p:blipFill rotWithShape="1">
          <a:blip r:embed="rId4">
            <a:extLst>
              <a:ext uri="{28A0092B-C50C-407E-A947-70E740481C1C}">
                <a14:useLocalDpi xmlns="" xmlns:a14="http://schemas.microsoft.com/office/drawing/2010/main" val="0"/>
              </a:ext>
            </a:extLst>
          </a:blip>
          <a:srcRect l="3926" t="7529" r="3080" b="5476"/>
          <a:stretch/>
        </p:blipFill>
        <p:spPr>
          <a:xfrm>
            <a:off x="4434839" y="1417321"/>
            <a:ext cx="4602481" cy="2179320"/>
          </a:xfrm>
          <a:prstGeom prst="rect">
            <a:avLst/>
          </a:prstGeom>
        </p:spPr>
      </p:pic>
      <p:sp>
        <p:nvSpPr>
          <p:cNvPr id="7" name="Rectangle 6"/>
          <p:cNvSpPr/>
          <p:nvPr/>
        </p:nvSpPr>
        <p:spPr>
          <a:xfrm>
            <a:off x="0" y="4333965"/>
            <a:ext cx="4434839" cy="954107"/>
          </a:xfrm>
          <a:prstGeom prst="rect">
            <a:avLst/>
          </a:prstGeom>
        </p:spPr>
        <p:txBody>
          <a:bodyPr wrap="square">
            <a:spAutoFit/>
          </a:bodyPr>
          <a:lstStyle/>
          <a:p>
            <a:r>
              <a:rPr lang="bn-BD" sz="2800" dirty="0" smtClean="0">
                <a:latin typeface="NikoshBAN" panose="02000000000000000000" pitchFamily="2" charset="0"/>
                <a:cs typeface="NikoshBAN" panose="02000000000000000000" pitchFamily="2" charset="0"/>
              </a:rPr>
              <a:t>উপরের </a:t>
            </a:r>
            <a:r>
              <a:rPr lang="bn-BD" sz="2800" dirty="0">
                <a:latin typeface="NikoshBAN" panose="02000000000000000000" pitchFamily="2" charset="0"/>
                <a:cs typeface="NikoshBAN" panose="02000000000000000000" pitchFamily="2" charset="0"/>
              </a:rPr>
              <a:t>দিকে </a:t>
            </a:r>
            <a:r>
              <a:rPr lang="bn-BD" sz="2800" dirty="0" smtClean="0">
                <a:latin typeface="NikoshBAN" panose="02000000000000000000" pitchFamily="2" charset="0"/>
                <a:cs typeface="NikoshBAN" panose="02000000000000000000" pitchFamily="2" charset="0"/>
              </a:rPr>
              <a:t>বল ছুড়ে দেয়া হয়েছে যা ভূমিতে </a:t>
            </a:r>
            <a:r>
              <a:rPr lang="bn-BD" sz="2800" dirty="0">
                <a:latin typeface="NikoshBAN" panose="02000000000000000000" pitchFamily="2" charset="0"/>
                <a:cs typeface="NikoshBAN" panose="02000000000000000000" pitchFamily="2" charset="0"/>
              </a:rPr>
              <a:t>ফিরে </a:t>
            </a:r>
            <a:r>
              <a:rPr lang="bn-BD" sz="2800" dirty="0" smtClean="0">
                <a:latin typeface="NikoshBAN" panose="02000000000000000000" pitchFamily="2" charset="0"/>
                <a:cs typeface="NikoshBAN" panose="02000000000000000000" pitchFamily="2" charset="0"/>
              </a:rPr>
              <a:t>আসছে- অভিকর্ষ</a:t>
            </a:r>
            <a:endParaRPr lang="en-US" sz="2800" dirty="0">
              <a:latin typeface="NikoshBAN" panose="02000000000000000000" pitchFamily="2" charset="0"/>
              <a:cs typeface="NikoshBAN" panose="02000000000000000000" pitchFamily="2" charset="0"/>
            </a:endParaRPr>
          </a:p>
        </p:txBody>
      </p:sp>
      <p:sp>
        <p:nvSpPr>
          <p:cNvPr id="13" name="Rectangle 12"/>
          <p:cNvSpPr/>
          <p:nvPr/>
        </p:nvSpPr>
        <p:spPr>
          <a:xfrm>
            <a:off x="4812026" y="4082088"/>
            <a:ext cx="4088134" cy="523220"/>
          </a:xfrm>
          <a:prstGeom prst="rect">
            <a:avLst/>
          </a:prstGeom>
        </p:spPr>
        <p:txBody>
          <a:bodyPr wrap="square">
            <a:spAutoFit/>
          </a:bodyPr>
          <a:lstStyle/>
          <a:p>
            <a:r>
              <a:rPr lang="bn-BD" sz="2800" dirty="0" smtClean="0">
                <a:latin typeface="NikoshBAN" panose="02000000000000000000" pitchFamily="2" charset="0"/>
                <a:cs typeface="NikoshBAN" panose="02000000000000000000" pitchFamily="2" charset="0"/>
              </a:rPr>
              <a:t>সূর্য ও বস্তুর মধ্যে আকর্ষণ- মহাকর্ষ </a:t>
            </a:r>
            <a:endParaRPr lang="en-US" sz="2800" dirty="0">
              <a:latin typeface="NikoshBAN" panose="02000000000000000000" pitchFamily="2" charset="0"/>
              <a:cs typeface="NikoshBAN" panose="02000000000000000000" pitchFamily="2" charset="0"/>
            </a:endParaRPr>
          </a:p>
        </p:txBody>
      </p:sp>
      <p:grpSp>
        <p:nvGrpSpPr>
          <p:cNvPr id="6" name="Group 5"/>
          <p:cNvGrpSpPr/>
          <p:nvPr/>
        </p:nvGrpSpPr>
        <p:grpSpPr>
          <a:xfrm>
            <a:off x="0" y="0"/>
            <a:ext cx="9144000" cy="6858002"/>
            <a:chOff x="0" y="0"/>
            <a:chExt cx="9144000" cy="6858002"/>
          </a:xfrm>
        </p:grpSpPr>
        <p:sp>
          <p:nvSpPr>
            <p:cNvPr id="8" name="Half Frame 7"/>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402546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893570" y="1554480"/>
            <a:ext cx="4472940" cy="3246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n-BD" sz="3200" dirty="0" smtClean="0">
                <a:solidFill>
                  <a:schemeClr val="bg1"/>
                </a:solidFill>
                <a:latin typeface="NikoshBAN" panose="02000000000000000000" pitchFamily="2" charset="0"/>
                <a:cs typeface="NikoshBAN" panose="02000000000000000000" pitchFamily="2" charset="0"/>
              </a:rPr>
              <a:t>      পৃথিবীর কেন্দ্র</a:t>
            </a:r>
            <a:endParaRPr lang="en-US" dirty="0">
              <a:solidFill>
                <a:schemeClr val="bg1"/>
              </a:solidFill>
              <a:latin typeface="NikoshBAN" panose="02000000000000000000" pitchFamily="2" charset="0"/>
              <a:cs typeface="NikoshBAN" panose="02000000000000000000" pitchFamily="2" charset="0"/>
            </a:endParaRPr>
          </a:p>
        </p:txBody>
      </p:sp>
      <p:sp>
        <p:nvSpPr>
          <p:cNvPr id="4" name="Oval 3"/>
          <p:cNvSpPr/>
          <p:nvPr/>
        </p:nvSpPr>
        <p:spPr>
          <a:xfrm>
            <a:off x="3676650" y="868680"/>
            <a:ext cx="906780" cy="6858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n-BD" sz="3200" dirty="0" smtClean="0">
                <a:solidFill>
                  <a:schemeClr val="bg1"/>
                </a:solidFill>
                <a:latin typeface="NikoshBAN" panose="02000000000000000000" pitchFamily="2" charset="0"/>
                <a:cs typeface="NikoshBAN" panose="02000000000000000000" pitchFamily="2" charset="0"/>
              </a:rPr>
              <a:t>বস্তু</a:t>
            </a:r>
            <a:endParaRPr lang="en-US" dirty="0">
              <a:solidFill>
                <a:schemeClr val="bg1"/>
              </a:solidFill>
              <a:latin typeface="NikoshBAN" panose="02000000000000000000" pitchFamily="2" charset="0"/>
              <a:cs typeface="NikoshBAN" panose="02000000000000000000" pitchFamily="2" charset="0"/>
            </a:endParaRPr>
          </a:p>
        </p:txBody>
      </p:sp>
      <p:grpSp>
        <p:nvGrpSpPr>
          <p:cNvPr id="19" name="Group 18"/>
          <p:cNvGrpSpPr/>
          <p:nvPr/>
        </p:nvGrpSpPr>
        <p:grpSpPr>
          <a:xfrm>
            <a:off x="4130040" y="1554480"/>
            <a:ext cx="3322320" cy="1463040"/>
            <a:chOff x="4130040" y="1554480"/>
            <a:chExt cx="3322320" cy="1463040"/>
          </a:xfrm>
        </p:grpSpPr>
        <p:cxnSp>
          <p:nvCxnSpPr>
            <p:cNvPr id="7" name="Straight Arrow Connector 6"/>
            <p:cNvCxnSpPr>
              <a:stCxn id="3" idx="0"/>
            </p:cNvCxnSpPr>
            <p:nvPr/>
          </p:nvCxnSpPr>
          <p:spPr>
            <a:xfrm>
              <a:off x="4130040" y="1554480"/>
              <a:ext cx="0" cy="146304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4130040" y="1676400"/>
              <a:ext cx="3322320" cy="584775"/>
              <a:chOff x="4130040" y="1676400"/>
              <a:chExt cx="3322320" cy="584775"/>
            </a:xfrm>
          </p:grpSpPr>
          <p:cxnSp>
            <p:nvCxnSpPr>
              <p:cNvPr id="9" name="Straight Arrow Connector 8"/>
              <p:cNvCxnSpPr/>
              <p:nvPr/>
            </p:nvCxnSpPr>
            <p:spPr>
              <a:xfrm>
                <a:off x="4130040" y="1965960"/>
                <a:ext cx="17526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111240" y="1676400"/>
                <a:ext cx="1341120"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দূরত্ব </a:t>
                </a:r>
                <a:r>
                  <a:rPr lang="en-US" sz="3200" dirty="0" smtClean="0">
                    <a:latin typeface="NikoshBAN" panose="02000000000000000000" pitchFamily="2" charset="0"/>
                    <a:cs typeface="NikoshBAN" panose="02000000000000000000" pitchFamily="2" charset="0"/>
                  </a:rPr>
                  <a:t>R</a:t>
                </a:r>
                <a:endParaRPr lang="en-US" sz="3200" dirty="0">
                  <a:latin typeface="NikoshBAN" panose="02000000000000000000" pitchFamily="2" charset="0"/>
                  <a:cs typeface="NikoshBAN" panose="02000000000000000000" pitchFamily="2" charset="0"/>
                </a:endParaRPr>
              </a:p>
            </p:txBody>
          </p:sp>
        </p:grpSp>
      </p:grpSp>
      <p:sp>
        <p:nvSpPr>
          <p:cNvPr id="12" name="TextBox 11"/>
          <p:cNvSpPr txBox="1"/>
          <p:nvPr/>
        </p:nvSpPr>
        <p:spPr>
          <a:xfrm>
            <a:off x="1695452" y="827753"/>
            <a:ext cx="1847848"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বস্তুর ভর </a:t>
            </a:r>
            <a:r>
              <a:rPr lang="en-US" sz="3200" dirty="0">
                <a:latin typeface="NikoshBAN" panose="02000000000000000000" pitchFamily="2" charset="0"/>
                <a:cs typeface="NikoshBAN" panose="02000000000000000000" pitchFamily="2" charset="0"/>
              </a:rPr>
              <a:t>m</a:t>
            </a:r>
          </a:p>
        </p:txBody>
      </p:sp>
      <p:sp>
        <p:nvSpPr>
          <p:cNvPr id="13" name="TextBox 12"/>
          <p:cNvSpPr txBox="1"/>
          <p:nvPr/>
        </p:nvSpPr>
        <p:spPr>
          <a:xfrm>
            <a:off x="3206116" y="4078665"/>
            <a:ext cx="2280284"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পৃথিবীর ভর </a:t>
            </a:r>
            <a:r>
              <a:rPr lang="en-US" sz="3200" dirty="0" smtClean="0">
                <a:latin typeface="NikoshBAN" panose="02000000000000000000" pitchFamily="2" charset="0"/>
                <a:cs typeface="NikoshBAN" panose="02000000000000000000" pitchFamily="2" charset="0"/>
              </a:rPr>
              <a:t>M</a:t>
            </a:r>
            <a:endParaRPr lang="en-US" sz="3200" dirty="0">
              <a:latin typeface="NikoshBAN" panose="02000000000000000000" pitchFamily="2" charset="0"/>
              <a:cs typeface="NikoshBAN" panose="02000000000000000000" pitchFamily="2" charset="0"/>
            </a:endParaRPr>
          </a:p>
        </p:txBody>
      </p:sp>
      <p:sp>
        <p:nvSpPr>
          <p:cNvPr id="14" name="TextBox 13"/>
          <p:cNvSpPr txBox="1"/>
          <p:nvPr/>
        </p:nvSpPr>
        <p:spPr>
          <a:xfrm>
            <a:off x="6381750" y="3177540"/>
            <a:ext cx="2605086"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মহাকর্ষ সূত্রানুসারে,</a:t>
            </a:r>
            <a:endParaRPr lang="en-US" sz="3200" dirty="0">
              <a:latin typeface="NikoshBAN" panose="02000000000000000000" pitchFamily="2" charset="0"/>
              <a:cs typeface="NikoshBAN" panose="02000000000000000000" pitchFamily="2" charset="0"/>
            </a:endParaRPr>
          </a:p>
        </p:txBody>
      </p:sp>
      <mc:AlternateContent xmlns:mc="http://schemas.openxmlformats.org/markup-compatibility/2006">
        <mc:Choice xmlns="" xmlns:a14="http://schemas.microsoft.com/office/drawing/2010/main" Requires="a14">
          <p:sp>
            <p:nvSpPr>
              <p:cNvPr id="15" name="TextBox 14"/>
              <p:cNvSpPr txBox="1"/>
              <p:nvPr/>
            </p:nvSpPr>
            <p:spPr>
              <a:xfrm>
                <a:off x="6549388" y="3762315"/>
                <a:ext cx="1985012" cy="92198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3200" i="1" smtClean="0">
                          <a:latin typeface="Cambria Math" panose="02040503050406030204" pitchFamily="18" charset="0"/>
                        </a:rPr>
                        <m:t>F</m:t>
                      </m:r>
                      <m:r>
                        <a:rPr lang="en-US" sz="3200" b="0" i="1" smtClean="0">
                          <a:latin typeface="Cambria Math" panose="02040503050406030204" pitchFamily="18" charset="0"/>
                        </a:rPr>
                        <m:t>=</m:t>
                      </m:r>
                      <m:f>
                        <m:fPr>
                          <m:ctrlPr>
                            <a:rPr lang="en-US" sz="3200" b="0" i="1" smtClean="0">
                              <a:latin typeface="Cambria Math" panose="02040503050406030204" pitchFamily="18" charset="0"/>
                            </a:rPr>
                          </m:ctrlPr>
                        </m:fPr>
                        <m:num>
                          <m:r>
                            <a:rPr lang="en-US" sz="3200" b="0" i="1" smtClean="0">
                              <a:latin typeface="Cambria Math" panose="02040503050406030204" pitchFamily="18" charset="0"/>
                            </a:rPr>
                            <m:t>𝐺𝑀𝑚</m:t>
                          </m:r>
                        </m:num>
                        <m:den>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𝑅</m:t>
                              </m:r>
                            </m:e>
                            <m:sup>
                              <m:r>
                                <a:rPr lang="en-US" sz="3200" b="0" i="1" smtClean="0">
                                  <a:latin typeface="Cambria Math" panose="02040503050406030204" pitchFamily="18" charset="0"/>
                                </a:rPr>
                                <m:t>2</m:t>
                              </m:r>
                            </m:sup>
                          </m:sSup>
                        </m:den>
                      </m:f>
                    </m:oMath>
                  </m:oMathPara>
                </a14:m>
                <a:endParaRPr lang="en-US" sz="3200" dirty="0"/>
              </a:p>
            </p:txBody>
          </p:sp>
        </mc:Choice>
        <mc:Fallback>
          <p:sp>
            <p:nvSpPr>
              <p:cNvPr id="15" name="TextBox 14"/>
              <p:cNvSpPr txBox="1">
                <a:spLocks noRot="1" noChangeAspect="1" noMove="1" noResize="1" noEditPoints="1" noAdjustHandles="1" noChangeArrowheads="1" noChangeShapeType="1" noTextEdit="1"/>
              </p:cNvSpPr>
              <p:nvPr/>
            </p:nvSpPr>
            <p:spPr>
              <a:xfrm>
                <a:off x="6549388" y="3762315"/>
                <a:ext cx="1985012" cy="921984"/>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mc:Choice xmlns="" xmlns:a14="http://schemas.microsoft.com/office/drawing/2010/main" Requires="a14">
          <p:sp>
            <p:nvSpPr>
              <p:cNvPr id="16" name="TextBox 15"/>
              <p:cNvSpPr txBox="1"/>
              <p:nvPr/>
            </p:nvSpPr>
            <p:spPr>
              <a:xfrm>
                <a:off x="4789168" y="4800600"/>
                <a:ext cx="3928112" cy="492443"/>
              </a:xfrm>
              <a:prstGeom prst="rect">
                <a:avLst/>
              </a:prstGeom>
              <a:noFill/>
            </p:spPr>
            <p:txBody>
              <a:bodyPr wrap="square" lIns="0" tIns="0" rIns="0" bIns="0" rtlCol="0">
                <a:spAutoFit/>
              </a:bodyPr>
              <a:lstStyle/>
              <a:p>
                <a:r>
                  <a:rPr lang="bn-BD" sz="3200" dirty="0" smtClean="0">
                    <a:latin typeface="NikoshBAN" panose="02000000000000000000" pitchFamily="2" charset="0"/>
                    <a:cs typeface="NikoshBAN" panose="02000000000000000000" pitchFamily="2" charset="0"/>
                  </a:rPr>
                  <a:t>গতির সূত্র থেকে,</a:t>
                </a:r>
                <a14:m>
                  <m:oMath xmlns:m="http://schemas.openxmlformats.org/officeDocument/2006/math">
                    <m:r>
                      <a:rPr lang="bn-BD" sz="3200" b="0" i="0" smtClean="0">
                        <a:latin typeface="Cambria Math" panose="02040503050406030204" pitchFamily="18" charset="0"/>
                      </a:rPr>
                      <m:t>    </m:t>
                    </m:r>
                    <m:r>
                      <m:rPr>
                        <m:sty m:val="p"/>
                      </m:rPr>
                      <a:rPr lang="en-US" sz="3200" i="1" smtClean="0">
                        <a:latin typeface="Cambria Math" panose="02040503050406030204" pitchFamily="18" charset="0"/>
                      </a:rPr>
                      <m:t>F</m:t>
                    </m:r>
                    <m:r>
                      <a:rPr lang="en-US" sz="3200" b="0" i="1" smtClean="0">
                        <a:latin typeface="Cambria Math" panose="02040503050406030204" pitchFamily="18" charset="0"/>
                      </a:rPr>
                      <m:t>=</m:t>
                    </m:r>
                    <m:r>
                      <a:rPr lang="en-US" sz="3200" b="0" i="1" smtClean="0">
                        <a:latin typeface="Cambria Math" panose="02040503050406030204" pitchFamily="18" charset="0"/>
                      </a:rPr>
                      <m:t>𝑚𝑔</m:t>
                    </m:r>
                  </m:oMath>
                </a14:m>
                <a:endParaRPr lang="en-US" sz="3200" dirty="0">
                  <a:latin typeface="NikoshBAN" panose="02000000000000000000" pitchFamily="2" charset="0"/>
                  <a:cs typeface="NikoshBAN" panose="02000000000000000000" pitchFamily="2" charset="0"/>
                </a:endParaRPr>
              </a:p>
            </p:txBody>
          </p:sp>
        </mc:Choice>
        <mc:Fallback>
          <p:sp>
            <p:nvSpPr>
              <p:cNvPr id="16" name="TextBox 15"/>
              <p:cNvSpPr txBox="1">
                <a:spLocks noRot="1" noChangeAspect="1" noMove="1" noResize="1" noEditPoints="1" noAdjustHandles="1" noChangeArrowheads="1" noChangeShapeType="1" noTextEdit="1"/>
              </p:cNvSpPr>
              <p:nvPr/>
            </p:nvSpPr>
            <p:spPr>
              <a:xfrm>
                <a:off x="4789168" y="4800600"/>
                <a:ext cx="3928112" cy="492443"/>
              </a:xfrm>
              <a:prstGeom prst="rect">
                <a:avLst/>
              </a:prstGeom>
              <a:blipFill rotWithShape="0">
                <a:blip r:embed="rId4"/>
                <a:stretch>
                  <a:fillRect l="-6366" t="-25000" b="-51250"/>
                </a:stretch>
              </a:blipFill>
            </p:spPr>
            <p:txBody>
              <a:bodyPr/>
              <a:lstStyle/>
              <a:p>
                <a:r>
                  <a:rPr lang="en-US">
                    <a:noFill/>
                  </a:rPr>
                  <a:t> </a:t>
                </a:r>
              </a:p>
            </p:txBody>
          </p:sp>
        </mc:Fallback>
      </mc:AlternateContent>
      <mc:AlternateContent xmlns:mc="http://schemas.openxmlformats.org/markup-compatibility/2006">
        <mc:Choice xmlns="" xmlns:a14="http://schemas.microsoft.com/office/drawing/2010/main" Requires="a14">
          <p:sp>
            <p:nvSpPr>
              <p:cNvPr id="17" name="TextBox 16"/>
              <p:cNvSpPr txBox="1"/>
              <p:nvPr/>
            </p:nvSpPr>
            <p:spPr>
              <a:xfrm>
                <a:off x="5668801" y="5610001"/>
                <a:ext cx="1985012" cy="95199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𝑔</m:t>
                      </m:r>
                      <m:r>
                        <a:rPr lang="en-US" sz="3200" b="0" i="1" smtClean="0">
                          <a:latin typeface="Cambria Math" panose="02040503050406030204" pitchFamily="18" charset="0"/>
                        </a:rPr>
                        <m:t>=</m:t>
                      </m:r>
                      <m:f>
                        <m:fPr>
                          <m:ctrlPr>
                            <a:rPr lang="en-US" sz="3200" b="0" i="1" smtClean="0">
                              <a:latin typeface="Cambria Math" panose="02040503050406030204" pitchFamily="18" charset="0"/>
                            </a:rPr>
                          </m:ctrlPr>
                        </m:fPr>
                        <m:num>
                          <m:r>
                            <a:rPr lang="en-US" sz="3200" b="0" i="1" smtClean="0">
                              <a:latin typeface="Cambria Math" panose="02040503050406030204" pitchFamily="18" charset="0"/>
                            </a:rPr>
                            <m:t>𝐺𝑀</m:t>
                          </m:r>
                        </m:num>
                        <m:den>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𝑅</m:t>
                              </m:r>
                            </m:e>
                            <m:sup>
                              <m:r>
                                <a:rPr lang="en-US" sz="3200" b="0" i="1" smtClean="0">
                                  <a:latin typeface="Cambria Math" panose="02040503050406030204" pitchFamily="18" charset="0"/>
                                </a:rPr>
                                <m:t>2</m:t>
                              </m:r>
                            </m:sup>
                          </m:sSup>
                        </m:den>
                      </m:f>
                    </m:oMath>
                  </m:oMathPara>
                </a14:m>
                <a:endParaRPr lang="en-US" sz="3200" dirty="0"/>
              </a:p>
            </p:txBody>
          </p:sp>
        </mc:Choice>
        <mc:Fallback>
          <p:sp>
            <p:nvSpPr>
              <p:cNvPr id="17" name="TextBox 16"/>
              <p:cNvSpPr txBox="1">
                <a:spLocks noRot="1" noChangeAspect="1" noMove="1" noResize="1" noEditPoints="1" noAdjustHandles="1" noChangeArrowheads="1" noChangeShapeType="1" noTextEdit="1"/>
              </p:cNvSpPr>
              <p:nvPr/>
            </p:nvSpPr>
            <p:spPr>
              <a:xfrm>
                <a:off x="5668801" y="5610001"/>
                <a:ext cx="1985012" cy="951992"/>
              </a:xfrm>
              <a:prstGeom prst="rect">
                <a:avLst/>
              </a:prstGeom>
              <a:blipFill rotWithShape="0">
                <a:blip r:embed="rId5"/>
                <a:stretch>
                  <a:fillRect/>
                </a:stretch>
              </a:blipFill>
            </p:spPr>
            <p:txBody>
              <a:bodyPr/>
              <a:lstStyle/>
              <a:p>
                <a:r>
                  <a:rPr lang="en-US">
                    <a:noFill/>
                  </a:rPr>
                  <a:t> </a:t>
                </a:r>
              </a:p>
            </p:txBody>
          </p:sp>
        </mc:Fallback>
      </mc:AlternateContent>
      <p:grpSp>
        <p:nvGrpSpPr>
          <p:cNvPr id="20" name="Group 19"/>
          <p:cNvGrpSpPr/>
          <p:nvPr/>
        </p:nvGrpSpPr>
        <p:grpSpPr>
          <a:xfrm>
            <a:off x="0" y="0"/>
            <a:ext cx="9144000" cy="6858002"/>
            <a:chOff x="0" y="0"/>
            <a:chExt cx="9144000" cy="6858002"/>
          </a:xfrm>
        </p:grpSpPr>
        <p:sp>
          <p:nvSpPr>
            <p:cNvPr id="21" name="Half Frame 20"/>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Half Frame 21"/>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Half Frame 22"/>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Half Frame 23"/>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106209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2" grpId="0"/>
      <p:bldP spid="13" grpId="0"/>
      <p:bldP spid="14" grpId="0"/>
      <p:bldP spid="15" grpId="0" animBg="1"/>
      <p:bldP spid="16"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213360" y="2468880"/>
            <a:ext cx="7040880" cy="3520440"/>
          </a:xfrm>
          <a:prstGeom prst="rect">
            <a:avLst/>
          </a:prstGeom>
        </p:spPr>
      </p:pic>
      <p:sp>
        <p:nvSpPr>
          <p:cNvPr id="3" name="TextBox 2"/>
          <p:cNvSpPr txBox="1"/>
          <p:nvPr/>
        </p:nvSpPr>
        <p:spPr>
          <a:xfrm>
            <a:off x="2042160" y="329625"/>
            <a:ext cx="1889760"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দলীয় কাজ</a:t>
            </a:r>
            <a:endParaRPr lang="en-US" sz="3200" dirty="0">
              <a:latin typeface="NikoshBAN" panose="02000000000000000000" pitchFamily="2" charset="0"/>
              <a:cs typeface="NikoshBAN" panose="02000000000000000000" pitchFamily="2" charset="0"/>
            </a:endParaRPr>
          </a:p>
        </p:txBody>
      </p:sp>
      <p:sp>
        <p:nvSpPr>
          <p:cNvPr id="4" name="TextBox 3"/>
          <p:cNvSpPr txBox="1"/>
          <p:nvPr/>
        </p:nvSpPr>
        <p:spPr>
          <a:xfrm>
            <a:off x="3108960" y="5867400"/>
            <a:ext cx="1645920"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মেরু অঞ্চল</a:t>
            </a:r>
            <a:endParaRPr lang="en-US" sz="3200" dirty="0">
              <a:latin typeface="NikoshBAN" panose="02000000000000000000" pitchFamily="2" charset="0"/>
              <a:cs typeface="NikoshBAN" panose="02000000000000000000" pitchFamily="2" charset="0"/>
            </a:endParaRPr>
          </a:p>
        </p:txBody>
      </p:sp>
      <p:sp>
        <p:nvSpPr>
          <p:cNvPr id="5" name="TextBox 4"/>
          <p:cNvSpPr txBox="1"/>
          <p:nvPr/>
        </p:nvSpPr>
        <p:spPr>
          <a:xfrm>
            <a:off x="7223760" y="3723352"/>
            <a:ext cx="1996440"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বিষুবীয় অঞ্চল</a:t>
            </a:r>
            <a:endParaRPr lang="en-US" sz="3200" dirty="0">
              <a:latin typeface="NikoshBAN" panose="02000000000000000000" pitchFamily="2" charset="0"/>
              <a:cs typeface="NikoshBAN" panose="02000000000000000000" pitchFamily="2" charset="0"/>
            </a:endParaRPr>
          </a:p>
        </p:txBody>
      </p:sp>
      <p:sp>
        <p:nvSpPr>
          <p:cNvPr id="6" name="TextBox 5"/>
          <p:cNvSpPr txBox="1"/>
          <p:nvPr/>
        </p:nvSpPr>
        <p:spPr>
          <a:xfrm>
            <a:off x="5181600" y="329624"/>
            <a:ext cx="2453640"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সময়ঃ ৮ মিনিট</a:t>
            </a:r>
            <a:endParaRPr lang="en-US" sz="3200" dirty="0">
              <a:latin typeface="NikoshBAN" panose="02000000000000000000" pitchFamily="2" charset="0"/>
              <a:cs typeface="NikoshBAN" panose="02000000000000000000" pitchFamily="2" charset="0"/>
            </a:endParaRPr>
          </a:p>
        </p:txBody>
      </p:sp>
      <p:grpSp>
        <p:nvGrpSpPr>
          <p:cNvPr id="9" name="Group 8"/>
          <p:cNvGrpSpPr/>
          <p:nvPr/>
        </p:nvGrpSpPr>
        <p:grpSpPr>
          <a:xfrm>
            <a:off x="213360" y="1270142"/>
            <a:ext cx="8778240" cy="898729"/>
            <a:chOff x="0" y="1270142"/>
            <a:chExt cx="8869680" cy="898729"/>
          </a:xfrm>
        </p:grpSpPr>
        <p:sp>
          <p:nvSpPr>
            <p:cNvPr id="8" name="Rounded Rectangle 7"/>
            <p:cNvSpPr/>
            <p:nvPr/>
          </p:nvSpPr>
          <p:spPr>
            <a:xfrm>
              <a:off x="0" y="1270142"/>
              <a:ext cx="8732520" cy="8987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1441713"/>
              <a:ext cx="8869680" cy="584775"/>
            </a:xfrm>
            <a:prstGeom prst="rect">
              <a:avLst/>
            </a:prstGeom>
            <a:noFill/>
          </p:spPr>
          <p:txBody>
            <a:bodyPr wrap="square" rtlCol="0">
              <a:spAutoFit/>
            </a:bodyPr>
            <a:lstStyle/>
            <a:p>
              <a:r>
                <a:rPr lang="bn-BD" sz="3200" dirty="0" smtClean="0">
                  <a:latin typeface="NikoshBAN" panose="02000000000000000000" pitchFamily="2" charset="0"/>
                  <a:cs typeface="NikoshBAN" panose="02000000000000000000" pitchFamily="2" charset="0"/>
                </a:rPr>
                <a:t>পৃথিবীর কোথায় অভিকর্ষজ ত্বরণের মান বেশি গাণিতিক যুক্তি দাও।</a:t>
              </a:r>
              <a:endParaRPr lang="en-US" sz="3200" dirty="0">
                <a:latin typeface="NikoshBAN" panose="02000000000000000000" pitchFamily="2" charset="0"/>
                <a:cs typeface="NikoshBAN" panose="02000000000000000000" pitchFamily="2" charset="0"/>
              </a:endParaRPr>
            </a:p>
          </p:txBody>
        </p:sp>
      </p:grpSp>
      <p:grpSp>
        <p:nvGrpSpPr>
          <p:cNvPr id="10" name="Group 9"/>
          <p:cNvGrpSpPr/>
          <p:nvPr/>
        </p:nvGrpSpPr>
        <p:grpSpPr>
          <a:xfrm>
            <a:off x="0" y="0"/>
            <a:ext cx="9144000" cy="6858002"/>
            <a:chOff x="0" y="0"/>
            <a:chExt cx="9144000" cy="6858002"/>
          </a:xfrm>
        </p:grpSpPr>
        <p:sp>
          <p:nvSpPr>
            <p:cNvPr id="11" name="Half Frame 10"/>
            <p:cNvSpPr/>
            <p:nvPr/>
          </p:nvSpPr>
          <p:spPr>
            <a:xfrm>
              <a:off x="0" y="0"/>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p:cNvSpPr/>
            <p:nvPr/>
          </p:nvSpPr>
          <p:spPr>
            <a:xfrm rot="10800000">
              <a:off x="7615003" y="5583838"/>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Half Frame 12"/>
            <p:cNvSpPr/>
            <p:nvPr/>
          </p:nvSpPr>
          <p:spPr>
            <a:xfrm rot="16200000">
              <a:off x="-127415" y="5456421"/>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Half Frame 13"/>
            <p:cNvSpPr/>
            <p:nvPr/>
          </p:nvSpPr>
          <p:spPr>
            <a:xfrm rot="5400000">
              <a:off x="7742419" y="127417"/>
              <a:ext cx="1528997" cy="1274164"/>
            </a:xfrm>
            <a:prstGeom prst="halfFrame">
              <a:avLst>
                <a:gd name="adj1" fmla="val 29804"/>
                <a:gd name="adj2" fmla="val 33333"/>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 xmlns:p14="http://schemas.microsoft.com/office/powerpoint/2010/main" val="33686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1408</TotalTime>
  <Words>520</Words>
  <Application>Microsoft Office PowerPoint</Application>
  <PresentationFormat>On-screen Show (4:3)</PresentationFormat>
  <Paragraphs>80</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পাঠ পরিচিতিঃ</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ANISUR</dc:creator>
  <cp:lastModifiedBy>Lotus Computer</cp:lastModifiedBy>
  <cp:revision>325</cp:revision>
  <dcterms:created xsi:type="dcterms:W3CDTF">2014-09-20T16:42:22Z</dcterms:created>
  <dcterms:modified xsi:type="dcterms:W3CDTF">2016-12-27T04:50:24Z</dcterms:modified>
</cp:coreProperties>
</file>